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0"/>
  </p:notesMasterIdLst>
  <p:sldIdLst>
    <p:sldId id="277" r:id="rId2"/>
    <p:sldId id="321" r:id="rId3"/>
    <p:sldId id="322" r:id="rId4"/>
    <p:sldId id="336" r:id="rId5"/>
    <p:sldId id="323" r:id="rId6"/>
    <p:sldId id="405" r:id="rId7"/>
    <p:sldId id="324" r:id="rId8"/>
    <p:sldId id="325" r:id="rId9"/>
    <p:sldId id="326" r:id="rId10"/>
    <p:sldId id="327" r:id="rId11"/>
    <p:sldId id="328" r:id="rId12"/>
    <p:sldId id="329" r:id="rId13"/>
    <p:sldId id="330" r:id="rId14"/>
    <p:sldId id="346" r:id="rId15"/>
    <p:sldId id="347" r:id="rId16"/>
    <p:sldId id="337" r:id="rId17"/>
    <p:sldId id="335" r:id="rId18"/>
    <p:sldId id="349" r:id="rId19"/>
    <p:sldId id="341" r:id="rId20"/>
    <p:sldId id="342" r:id="rId21"/>
    <p:sldId id="343" r:id="rId22"/>
    <p:sldId id="344" r:id="rId23"/>
    <p:sldId id="331" r:id="rId24"/>
    <p:sldId id="332" r:id="rId25"/>
    <p:sldId id="333" r:id="rId26"/>
    <p:sldId id="338" r:id="rId27"/>
    <p:sldId id="340" r:id="rId28"/>
    <p:sldId id="372" r:id="rId29"/>
    <p:sldId id="386" r:id="rId30"/>
    <p:sldId id="387" r:id="rId31"/>
    <p:sldId id="388" r:id="rId32"/>
    <p:sldId id="389" r:id="rId33"/>
    <p:sldId id="390" r:id="rId34"/>
    <p:sldId id="391" r:id="rId35"/>
    <p:sldId id="392" r:id="rId36"/>
    <p:sldId id="393" r:id="rId37"/>
    <p:sldId id="394" r:id="rId38"/>
    <p:sldId id="395" r:id="rId39"/>
    <p:sldId id="396" r:id="rId40"/>
    <p:sldId id="397" r:id="rId41"/>
    <p:sldId id="398" r:id="rId42"/>
    <p:sldId id="399" r:id="rId43"/>
    <p:sldId id="400" r:id="rId44"/>
    <p:sldId id="402" r:id="rId45"/>
    <p:sldId id="401" r:id="rId46"/>
    <p:sldId id="334" r:id="rId47"/>
    <p:sldId id="278" r:id="rId48"/>
    <p:sldId id="406" r:id="rId49"/>
    <p:sldId id="308" r:id="rId50"/>
    <p:sldId id="320" r:id="rId51"/>
    <p:sldId id="350" r:id="rId52"/>
    <p:sldId id="351" r:id="rId53"/>
    <p:sldId id="363" r:id="rId54"/>
    <p:sldId id="279" r:id="rId55"/>
    <p:sldId id="280" r:id="rId56"/>
    <p:sldId id="352" r:id="rId57"/>
    <p:sldId id="367" r:id="rId58"/>
    <p:sldId id="281" r:id="rId59"/>
    <p:sldId id="318" r:id="rId60"/>
    <p:sldId id="356" r:id="rId61"/>
    <p:sldId id="360" r:id="rId62"/>
    <p:sldId id="365" r:id="rId63"/>
    <p:sldId id="282" r:id="rId64"/>
    <p:sldId id="305" r:id="rId65"/>
    <p:sldId id="339" r:id="rId66"/>
    <p:sldId id="283" r:id="rId67"/>
    <p:sldId id="357" r:id="rId68"/>
    <p:sldId id="284" r:id="rId69"/>
    <p:sldId id="311" r:id="rId70"/>
    <p:sldId id="312" r:id="rId71"/>
    <p:sldId id="313" r:id="rId72"/>
    <p:sldId id="285" r:id="rId73"/>
    <p:sldId id="286" r:id="rId74"/>
    <p:sldId id="345" r:id="rId75"/>
    <p:sldId id="348" r:id="rId76"/>
    <p:sldId id="287" r:id="rId77"/>
    <p:sldId id="353" r:id="rId78"/>
    <p:sldId id="354" r:id="rId79"/>
    <p:sldId id="309" r:id="rId80"/>
    <p:sldId id="364" r:id="rId81"/>
    <p:sldId id="288" r:id="rId82"/>
    <p:sldId id="317" r:id="rId83"/>
    <p:sldId id="319" r:id="rId84"/>
    <p:sldId id="307" r:id="rId85"/>
    <p:sldId id="314" r:id="rId86"/>
    <p:sldId id="315" r:id="rId87"/>
    <p:sldId id="316" r:id="rId88"/>
    <p:sldId id="289" r:id="rId89"/>
    <p:sldId id="355" r:id="rId90"/>
    <p:sldId id="290" r:id="rId91"/>
    <p:sldId id="362" r:id="rId92"/>
    <p:sldId id="361" r:id="rId93"/>
    <p:sldId id="291" r:id="rId94"/>
    <p:sldId id="292" r:id="rId95"/>
    <p:sldId id="293" r:id="rId96"/>
    <p:sldId id="403" r:id="rId97"/>
    <p:sldId id="366" r:id="rId98"/>
    <p:sldId id="358" r:id="rId99"/>
    <p:sldId id="359" r:id="rId100"/>
    <p:sldId id="306" r:id="rId101"/>
    <p:sldId id="310" r:id="rId102"/>
    <p:sldId id="369" r:id="rId103"/>
    <p:sldId id="370" r:id="rId104"/>
    <p:sldId id="371" r:id="rId105"/>
    <p:sldId id="373" r:id="rId106"/>
    <p:sldId id="374" r:id="rId107"/>
    <p:sldId id="375" r:id="rId108"/>
    <p:sldId id="376" r:id="rId109"/>
    <p:sldId id="377" r:id="rId110"/>
    <p:sldId id="378" r:id="rId111"/>
    <p:sldId id="379" r:id="rId112"/>
    <p:sldId id="380" r:id="rId113"/>
    <p:sldId id="381" r:id="rId114"/>
    <p:sldId id="382" r:id="rId115"/>
    <p:sldId id="383" r:id="rId116"/>
    <p:sldId id="384" r:id="rId117"/>
    <p:sldId id="385" r:id="rId118"/>
    <p:sldId id="404" r:id="rId119"/>
  </p:sldIdLst>
  <p:sldSz cx="18002250" cy="10801350"/>
  <p:notesSz cx="6858000" cy="9144000"/>
  <p:defaultTextStyle>
    <a:defPPr>
      <a:defRPr lang="tr-TR"/>
    </a:defPPr>
    <a:lvl1pPr marL="0" algn="l" defTabSz="2094726" rtl="0" eaLnBrk="1" latinLnBrk="0" hangingPunct="1">
      <a:defRPr sz="4300" kern="1200">
        <a:solidFill>
          <a:schemeClr val="tx1"/>
        </a:solidFill>
        <a:latin typeface="+mn-lt"/>
        <a:ea typeface="+mn-ea"/>
        <a:cs typeface="+mn-cs"/>
      </a:defRPr>
    </a:lvl1pPr>
    <a:lvl2pPr marL="1047363" algn="l" defTabSz="2094726" rtl="0" eaLnBrk="1" latinLnBrk="0" hangingPunct="1">
      <a:defRPr sz="4300" kern="1200">
        <a:solidFill>
          <a:schemeClr val="tx1"/>
        </a:solidFill>
        <a:latin typeface="+mn-lt"/>
        <a:ea typeface="+mn-ea"/>
        <a:cs typeface="+mn-cs"/>
      </a:defRPr>
    </a:lvl2pPr>
    <a:lvl3pPr marL="2094726" algn="l" defTabSz="2094726" rtl="0" eaLnBrk="1" latinLnBrk="0" hangingPunct="1">
      <a:defRPr sz="4300" kern="1200">
        <a:solidFill>
          <a:schemeClr val="tx1"/>
        </a:solidFill>
        <a:latin typeface="+mn-lt"/>
        <a:ea typeface="+mn-ea"/>
        <a:cs typeface="+mn-cs"/>
      </a:defRPr>
    </a:lvl3pPr>
    <a:lvl4pPr marL="3142089" algn="l" defTabSz="2094726" rtl="0" eaLnBrk="1" latinLnBrk="0" hangingPunct="1">
      <a:defRPr sz="4300" kern="1200">
        <a:solidFill>
          <a:schemeClr val="tx1"/>
        </a:solidFill>
        <a:latin typeface="+mn-lt"/>
        <a:ea typeface="+mn-ea"/>
        <a:cs typeface="+mn-cs"/>
      </a:defRPr>
    </a:lvl4pPr>
    <a:lvl5pPr marL="4189449" algn="l" defTabSz="2094726" rtl="0" eaLnBrk="1" latinLnBrk="0" hangingPunct="1">
      <a:defRPr sz="4300" kern="1200">
        <a:solidFill>
          <a:schemeClr val="tx1"/>
        </a:solidFill>
        <a:latin typeface="+mn-lt"/>
        <a:ea typeface="+mn-ea"/>
        <a:cs typeface="+mn-cs"/>
      </a:defRPr>
    </a:lvl5pPr>
    <a:lvl6pPr marL="5236814" algn="l" defTabSz="2094726" rtl="0" eaLnBrk="1" latinLnBrk="0" hangingPunct="1">
      <a:defRPr sz="4300" kern="1200">
        <a:solidFill>
          <a:schemeClr val="tx1"/>
        </a:solidFill>
        <a:latin typeface="+mn-lt"/>
        <a:ea typeface="+mn-ea"/>
        <a:cs typeface="+mn-cs"/>
      </a:defRPr>
    </a:lvl6pPr>
    <a:lvl7pPr marL="6284177" algn="l" defTabSz="2094726" rtl="0" eaLnBrk="1" latinLnBrk="0" hangingPunct="1">
      <a:defRPr sz="4300" kern="1200">
        <a:solidFill>
          <a:schemeClr val="tx1"/>
        </a:solidFill>
        <a:latin typeface="+mn-lt"/>
        <a:ea typeface="+mn-ea"/>
        <a:cs typeface="+mn-cs"/>
      </a:defRPr>
    </a:lvl7pPr>
    <a:lvl8pPr marL="7331540" algn="l" defTabSz="2094726" rtl="0" eaLnBrk="1" latinLnBrk="0" hangingPunct="1">
      <a:defRPr sz="4300" kern="1200">
        <a:solidFill>
          <a:schemeClr val="tx1"/>
        </a:solidFill>
        <a:latin typeface="+mn-lt"/>
        <a:ea typeface="+mn-ea"/>
        <a:cs typeface="+mn-cs"/>
      </a:defRPr>
    </a:lvl8pPr>
    <a:lvl9pPr marL="8378903" algn="l" defTabSz="2094726" rtl="0" eaLnBrk="1" latinLnBrk="0" hangingPunct="1">
      <a:defRPr sz="4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978" y="-120"/>
      </p:cViewPr>
      <p:guideLst>
        <p:guide orient="horz" pos="3404"/>
        <p:guide pos="5670"/>
      </p:guideLst>
    </p:cSldViewPr>
  </p:slideViewPr>
  <p:notesTextViewPr>
    <p:cViewPr>
      <p:scale>
        <a:sx n="1" d="1"/>
        <a:sy n="1" d="1"/>
      </p:scale>
      <p:origin x="0" y="0"/>
    </p:cViewPr>
  </p:notesTextViewPr>
  <p:sorterViewPr>
    <p:cViewPr>
      <p:scale>
        <a:sx n="100" d="100"/>
        <a:sy n="100" d="100"/>
      </p:scale>
      <p:origin x="0" y="819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C1F29-DA33-4A09-8811-79D09B299B25}" type="datetimeFigureOut">
              <a:rPr lang="tr-TR" smtClean="0"/>
              <a:pPr/>
              <a:t>30.8.2016</a:t>
            </a:fld>
            <a:endParaRPr lang="tr-TR"/>
          </a:p>
        </p:txBody>
      </p:sp>
      <p:sp>
        <p:nvSpPr>
          <p:cNvPr id="4" name="Slayt Görüntüsü Yer Tutucusu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F4B10A-CEF1-40FB-8FC9-B7C091B9B170}" type="slidenum">
              <a:rPr lang="tr-TR" smtClean="0"/>
              <a:pPr/>
              <a:t>‹#›</a:t>
            </a:fld>
            <a:endParaRPr lang="tr-TR"/>
          </a:p>
        </p:txBody>
      </p:sp>
    </p:spTree>
    <p:extLst>
      <p:ext uri="{BB962C8B-B14F-4D97-AF65-F5344CB8AC3E}">
        <p14:creationId xmlns:p14="http://schemas.microsoft.com/office/powerpoint/2010/main" val="989396562"/>
      </p:ext>
    </p:extLst>
  </p:cSld>
  <p:clrMap bg1="lt1" tx1="dk1" bg2="lt2" tx2="dk2" accent1="accent1" accent2="accent2" accent3="accent3" accent4="accent4" accent5="accent5" accent6="accent6" hlink="hlink" folHlink="folHlink"/>
  <p:notesStyle>
    <a:lvl1pPr marL="0" algn="l" defTabSz="2094726" rtl="0" eaLnBrk="1" latinLnBrk="0" hangingPunct="1">
      <a:defRPr sz="2700" kern="1200">
        <a:solidFill>
          <a:schemeClr val="tx1"/>
        </a:solidFill>
        <a:latin typeface="+mn-lt"/>
        <a:ea typeface="+mn-ea"/>
        <a:cs typeface="+mn-cs"/>
      </a:defRPr>
    </a:lvl1pPr>
    <a:lvl2pPr marL="1047363" algn="l" defTabSz="2094726" rtl="0" eaLnBrk="1" latinLnBrk="0" hangingPunct="1">
      <a:defRPr sz="2700" kern="1200">
        <a:solidFill>
          <a:schemeClr val="tx1"/>
        </a:solidFill>
        <a:latin typeface="+mn-lt"/>
        <a:ea typeface="+mn-ea"/>
        <a:cs typeface="+mn-cs"/>
      </a:defRPr>
    </a:lvl2pPr>
    <a:lvl3pPr marL="2094726" algn="l" defTabSz="2094726" rtl="0" eaLnBrk="1" latinLnBrk="0" hangingPunct="1">
      <a:defRPr sz="2700" kern="1200">
        <a:solidFill>
          <a:schemeClr val="tx1"/>
        </a:solidFill>
        <a:latin typeface="+mn-lt"/>
        <a:ea typeface="+mn-ea"/>
        <a:cs typeface="+mn-cs"/>
      </a:defRPr>
    </a:lvl3pPr>
    <a:lvl4pPr marL="3142089" algn="l" defTabSz="2094726" rtl="0" eaLnBrk="1" latinLnBrk="0" hangingPunct="1">
      <a:defRPr sz="2700" kern="1200">
        <a:solidFill>
          <a:schemeClr val="tx1"/>
        </a:solidFill>
        <a:latin typeface="+mn-lt"/>
        <a:ea typeface="+mn-ea"/>
        <a:cs typeface="+mn-cs"/>
      </a:defRPr>
    </a:lvl4pPr>
    <a:lvl5pPr marL="4189449" algn="l" defTabSz="2094726" rtl="0" eaLnBrk="1" latinLnBrk="0" hangingPunct="1">
      <a:defRPr sz="2700" kern="1200">
        <a:solidFill>
          <a:schemeClr val="tx1"/>
        </a:solidFill>
        <a:latin typeface="+mn-lt"/>
        <a:ea typeface="+mn-ea"/>
        <a:cs typeface="+mn-cs"/>
      </a:defRPr>
    </a:lvl5pPr>
    <a:lvl6pPr marL="5236814" algn="l" defTabSz="2094726" rtl="0" eaLnBrk="1" latinLnBrk="0" hangingPunct="1">
      <a:defRPr sz="2700" kern="1200">
        <a:solidFill>
          <a:schemeClr val="tx1"/>
        </a:solidFill>
        <a:latin typeface="+mn-lt"/>
        <a:ea typeface="+mn-ea"/>
        <a:cs typeface="+mn-cs"/>
      </a:defRPr>
    </a:lvl6pPr>
    <a:lvl7pPr marL="6284177" algn="l" defTabSz="2094726" rtl="0" eaLnBrk="1" latinLnBrk="0" hangingPunct="1">
      <a:defRPr sz="2700" kern="1200">
        <a:solidFill>
          <a:schemeClr val="tx1"/>
        </a:solidFill>
        <a:latin typeface="+mn-lt"/>
        <a:ea typeface="+mn-ea"/>
        <a:cs typeface="+mn-cs"/>
      </a:defRPr>
    </a:lvl7pPr>
    <a:lvl8pPr marL="7331540" algn="l" defTabSz="2094726" rtl="0" eaLnBrk="1" latinLnBrk="0" hangingPunct="1">
      <a:defRPr sz="2700" kern="1200">
        <a:solidFill>
          <a:schemeClr val="tx1"/>
        </a:solidFill>
        <a:latin typeface="+mn-lt"/>
        <a:ea typeface="+mn-ea"/>
        <a:cs typeface="+mn-cs"/>
      </a:defRPr>
    </a:lvl8pPr>
    <a:lvl9pPr marL="8378903" algn="l" defTabSz="2094726" rtl="0" eaLnBrk="1" latinLnBrk="0" hangingPunct="1">
      <a:defRPr sz="2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2</a:t>
            </a:fld>
            <a:endParaRPr lang="tr-TR"/>
          </a:p>
        </p:txBody>
      </p:sp>
    </p:spTree>
    <p:extLst>
      <p:ext uri="{BB962C8B-B14F-4D97-AF65-F5344CB8AC3E}">
        <p14:creationId xmlns:p14="http://schemas.microsoft.com/office/powerpoint/2010/main" val="381846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112</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113</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114</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115</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116</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117</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118</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85</a:t>
            </a:fld>
            <a:endParaRPr lang="tr-TR"/>
          </a:p>
        </p:txBody>
      </p:sp>
    </p:spTree>
    <p:extLst>
      <p:ext uri="{BB962C8B-B14F-4D97-AF65-F5344CB8AC3E}">
        <p14:creationId xmlns:p14="http://schemas.microsoft.com/office/powerpoint/2010/main" val="516197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h</a:t>
            </a:r>
            <a:endParaRPr lang="tr-TR"/>
          </a:p>
        </p:txBody>
      </p:sp>
      <p:sp>
        <p:nvSpPr>
          <p:cNvPr id="4" name="Slayt Numarası Yer Tutucusu 3"/>
          <p:cNvSpPr>
            <a:spLocks noGrp="1"/>
          </p:cNvSpPr>
          <p:nvPr>
            <p:ph type="sldNum" sz="quarter" idx="10"/>
          </p:nvPr>
        </p:nvSpPr>
        <p:spPr/>
        <p:txBody>
          <a:bodyPr/>
          <a:lstStyle/>
          <a:p>
            <a:fld id="{B8F4B10A-CEF1-40FB-8FC9-B7C091B9B170}" type="slidenum">
              <a:rPr lang="tr-TR" smtClean="0"/>
              <a:pPr/>
              <a:t>105</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h</a:t>
            </a:r>
            <a:endParaRPr lang="tr-TR"/>
          </a:p>
        </p:txBody>
      </p:sp>
      <p:sp>
        <p:nvSpPr>
          <p:cNvPr id="4" name="Slayt Numarası Yer Tutucusu 3"/>
          <p:cNvSpPr>
            <a:spLocks noGrp="1"/>
          </p:cNvSpPr>
          <p:nvPr>
            <p:ph type="sldNum" sz="quarter" idx="10"/>
          </p:nvPr>
        </p:nvSpPr>
        <p:spPr/>
        <p:txBody>
          <a:bodyPr/>
          <a:lstStyle/>
          <a:p>
            <a:fld id="{B8F4B10A-CEF1-40FB-8FC9-B7C091B9B170}" type="slidenum">
              <a:rPr lang="tr-TR" smtClean="0"/>
              <a:pPr/>
              <a:t>106</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h</a:t>
            </a:r>
            <a:endParaRPr lang="tr-TR"/>
          </a:p>
        </p:txBody>
      </p:sp>
      <p:sp>
        <p:nvSpPr>
          <p:cNvPr id="4" name="Slayt Numarası Yer Tutucusu 3"/>
          <p:cNvSpPr>
            <a:spLocks noGrp="1"/>
          </p:cNvSpPr>
          <p:nvPr>
            <p:ph type="sldNum" sz="quarter" idx="10"/>
          </p:nvPr>
        </p:nvSpPr>
        <p:spPr/>
        <p:txBody>
          <a:bodyPr/>
          <a:lstStyle/>
          <a:p>
            <a:fld id="{B8F4B10A-CEF1-40FB-8FC9-B7C091B9B170}" type="slidenum">
              <a:rPr lang="tr-TR" smtClean="0"/>
              <a:pPr/>
              <a:t>107</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h</a:t>
            </a:r>
            <a:endParaRPr lang="tr-TR"/>
          </a:p>
        </p:txBody>
      </p:sp>
      <p:sp>
        <p:nvSpPr>
          <p:cNvPr id="4" name="Slayt Numarası Yer Tutucusu 3"/>
          <p:cNvSpPr>
            <a:spLocks noGrp="1"/>
          </p:cNvSpPr>
          <p:nvPr>
            <p:ph type="sldNum" sz="quarter" idx="10"/>
          </p:nvPr>
        </p:nvSpPr>
        <p:spPr/>
        <p:txBody>
          <a:bodyPr/>
          <a:lstStyle/>
          <a:p>
            <a:fld id="{B8F4B10A-CEF1-40FB-8FC9-B7C091B9B170}" type="slidenum">
              <a:rPr lang="tr-TR" smtClean="0"/>
              <a:pPr/>
              <a:t>108</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h</a:t>
            </a:r>
            <a:endParaRPr lang="tr-TR"/>
          </a:p>
        </p:txBody>
      </p:sp>
      <p:sp>
        <p:nvSpPr>
          <p:cNvPr id="4" name="Slayt Numarası Yer Tutucusu 3"/>
          <p:cNvSpPr>
            <a:spLocks noGrp="1"/>
          </p:cNvSpPr>
          <p:nvPr>
            <p:ph type="sldNum" sz="quarter" idx="10"/>
          </p:nvPr>
        </p:nvSpPr>
        <p:spPr/>
        <p:txBody>
          <a:bodyPr/>
          <a:lstStyle/>
          <a:p>
            <a:fld id="{B8F4B10A-CEF1-40FB-8FC9-B7C091B9B170}" type="slidenum">
              <a:rPr lang="tr-TR" smtClean="0"/>
              <a:pPr/>
              <a:t>109</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110</a:t>
            </a:fld>
            <a:endParaRPr lang="tr-TR"/>
          </a:p>
        </p:txBody>
      </p:sp>
    </p:spTree>
    <p:extLst>
      <p:ext uri="{BB962C8B-B14F-4D97-AF65-F5344CB8AC3E}">
        <p14:creationId xmlns:p14="http://schemas.microsoft.com/office/powerpoint/2010/main" val="93707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8F4B10A-CEF1-40FB-8FC9-B7C091B9B170}" type="slidenum">
              <a:rPr lang="tr-TR" smtClean="0"/>
              <a:pPr/>
              <a:t>111</a:t>
            </a:fld>
            <a:endParaRPr lang="tr-TR"/>
          </a:p>
        </p:txBody>
      </p:sp>
    </p:spTree>
    <p:extLst>
      <p:ext uri="{BB962C8B-B14F-4D97-AF65-F5344CB8AC3E}">
        <p14:creationId xmlns:p14="http://schemas.microsoft.com/office/powerpoint/2010/main" val="9370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350169" y="3355426"/>
            <a:ext cx="15301913" cy="2315289"/>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2700339" y="6120769"/>
            <a:ext cx="12601575" cy="2760347"/>
          </a:xfrm>
        </p:spPr>
        <p:txBody>
          <a:bodyPr/>
          <a:lstStyle>
            <a:lvl1pPr marL="0" indent="0" algn="ctr">
              <a:buNone/>
              <a:defRPr>
                <a:solidFill>
                  <a:schemeClr val="tx1">
                    <a:tint val="75000"/>
                  </a:schemeClr>
                </a:solidFill>
              </a:defRPr>
            </a:lvl1pPr>
            <a:lvl2pPr marL="1047363" indent="0" algn="ctr">
              <a:buNone/>
              <a:defRPr>
                <a:solidFill>
                  <a:schemeClr val="tx1">
                    <a:tint val="75000"/>
                  </a:schemeClr>
                </a:solidFill>
              </a:defRPr>
            </a:lvl2pPr>
            <a:lvl3pPr marL="2094726" indent="0" algn="ctr">
              <a:buNone/>
              <a:defRPr>
                <a:solidFill>
                  <a:schemeClr val="tx1">
                    <a:tint val="75000"/>
                  </a:schemeClr>
                </a:solidFill>
              </a:defRPr>
            </a:lvl3pPr>
            <a:lvl4pPr marL="3142089" indent="0" algn="ctr">
              <a:buNone/>
              <a:defRPr>
                <a:solidFill>
                  <a:schemeClr val="tx1">
                    <a:tint val="75000"/>
                  </a:schemeClr>
                </a:solidFill>
              </a:defRPr>
            </a:lvl4pPr>
            <a:lvl5pPr marL="4189449" indent="0" algn="ctr">
              <a:buNone/>
              <a:defRPr>
                <a:solidFill>
                  <a:schemeClr val="tx1">
                    <a:tint val="75000"/>
                  </a:schemeClr>
                </a:solidFill>
              </a:defRPr>
            </a:lvl5pPr>
            <a:lvl6pPr marL="5236814" indent="0" algn="ctr">
              <a:buNone/>
              <a:defRPr>
                <a:solidFill>
                  <a:schemeClr val="tx1">
                    <a:tint val="75000"/>
                  </a:schemeClr>
                </a:solidFill>
              </a:defRPr>
            </a:lvl6pPr>
            <a:lvl7pPr marL="6284177" indent="0" algn="ctr">
              <a:buNone/>
              <a:defRPr>
                <a:solidFill>
                  <a:schemeClr val="tx1">
                    <a:tint val="75000"/>
                  </a:schemeClr>
                </a:solidFill>
              </a:defRPr>
            </a:lvl7pPr>
            <a:lvl8pPr marL="7331540" indent="0" algn="ctr">
              <a:buNone/>
              <a:defRPr>
                <a:solidFill>
                  <a:schemeClr val="tx1">
                    <a:tint val="75000"/>
                  </a:schemeClr>
                </a:solidFill>
              </a:defRPr>
            </a:lvl8pPr>
            <a:lvl9pPr marL="8378903"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F260AE-D918-4154-BC0F-8188A3FA4EDA}" type="datetimeFigureOut">
              <a:rPr lang="tr-TR" smtClean="0"/>
              <a:pPr/>
              <a:t>30.8.2016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376378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F260AE-D918-4154-BC0F-8188A3FA4EDA}" type="datetimeFigureOut">
              <a:rPr lang="tr-TR" smtClean="0"/>
              <a:pPr/>
              <a:t>30.8.2016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800046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3051632" y="432560"/>
            <a:ext cx="4050507" cy="921615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00115" y="432560"/>
            <a:ext cx="11851483" cy="921615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F260AE-D918-4154-BC0F-8188A3FA4EDA}" type="datetimeFigureOut">
              <a:rPr lang="tr-TR" smtClean="0"/>
              <a:pPr/>
              <a:t>30.8.2016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126725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F260AE-D918-4154-BC0F-8188A3FA4EDA}" type="datetimeFigureOut">
              <a:rPr lang="tr-TR" smtClean="0"/>
              <a:pPr/>
              <a:t>30.8.2016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285487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422054" y="6940867"/>
            <a:ext cx="15301913" cy="2145270"/>
          </a:xfrm>
        </p:spPr>
        <p:txBody>
          <a:bodyPr anchor="t"/>
          <a:lstStyle>
            <a:lvl1pPr algn="l">
              <a:defRPr sz="93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1422054" y="4578076"/>
            <a:ext cx="15301913" cy="2362795"/>
          </a:xfrm>
        </p:spPr>
        <p:txBody>
          <a:bodyPr anchor="b"/>
          <a:lstStyle>
            <a:lvl1pPr marL="0" indent="0">
              <a:buNone/>
              <a:defRPr sz="4600">
                <a:solidFill>
                  <a:schemeClr val="tx1">
                    <a:tint val="75000"/>
                  </a:schemeClr>
                </a:solidFill>
              </a:defRPr>
            </a:lvl1pPr>
            <a:lvl2pPr marL="1047363" indent="0">
              <a:buNone/>
              <a:defRPr sz="4300">
                <a:solidFill>
                  <a:schemeClr val="tx1">
                    <a:tint val="75000"/>
                  </a:schemeClr>
                </a:solidFill>
              </a:defRPr>
            </a:lvl2pPr>
            <a:lvl3pPr marL="2094726" indent="0">
              <a:buNone/>
              <a:defRPr sz="3700">
                <a:solidFill>
                  <a:schemeClr val="tx1">
                    <a:tint val="75000"/>
                  </a:schemeClr>
                </a:solidFill>
              </a:defRPr>
            </a:lvl3pPr>
            <a:lvl4pPr marL="3142089" indent="0">
              <a:buNone/>
              <a:defRPr sz="3300">
                <a:solidFill>
                  <a:schemeClr val="tx1">
                    <a:tint val="75000"/>
                  </a:schemeClr>
                </a:solidFill>
              </a:defRPr>
            </a:lvl4pPr>
            <a:lvl5pPr marL="4189449" indent="0">
              <a:buNone/>
              <a:defRPr sz="3300">
                <a:solidFill>
                  <a:schemeClr val="tx1">
                    <a:tint val="75000"/>
                  </a:schemeClr>
                </a:solidFill>
              </a:defRPr>
            </a:lvl5pPr>
            <a:lvl6pPr marL="5236814" indent="0">
              <a:buNone/>
              <a:defRPr sz="3300">
                <a:solidFill>
                  <a:schemeClr val="tx1">
                    <a:tint val="75000"/>
                  </a:schemeClr>
                </a:solidFill>
              </a:defRPr>
            </a:lvl6pPr>
            <a:lvl7pPr marL="6284177" indent="0">
              <a:buNone/>
              <a:defRPr sz="3300">
                <a:solidFill>
                  <a:schemeClr val="tx1">
                    <a:tint val="75000"/>
                  </a:schemeClr>
                </a:solidFill>
              </a:defRPr>
            </a:lvl7pPr>
            <a:lvl8pPr marL="7331540" indent="0">
              <a:buNone/>
              <a:defRPr sz="3300">
                <a:solidFill>
                  <a:schemeClr val="tx1">
                    <a:tint val="75000"/>
                  </a:schemeClr>
                </a:solidFill>
              </a:defRPr>
            </a:lvl8pPr>
            <a:lvl9pPr marL="8378903" indent="0">
              <a:buNone/>
              <a:defRPr sz="33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F260AE-D918-4154-BC0F-8188A3FA4EDA}" type="datetimeFigureOut">
              <a:rPr lang="tr-TR" smtClean="0"/>
              <a:pPr/>
              <a:t>30.8.2016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266321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00117" y="2520319"/>
            <a:ext cx="7950992" cy="7128392"/>
          </a:xfrm>
        </p:spPr>
        <p:txBody>
          <a:bodyPr/>
          <a:lstStyle>
            <a:lvl1pPr>
              <a:defRPr sz="6400"/>
            </a:lvl1pPr>
            <a:lvl2pPr>
              <a:defRPr sz="5600"/>
            </a:lvl2pPr>
            <a:lvl3pPr>
              <a:defRPr sz="4600"/>
            </a:lvl3pPr>
            <a:lvl4pPr>
              <a:defRPr sz="4300"/>
            </a:lvl4pPr>
            <a:lvl5pPr>
              <a:defRPr sz="4300"/>
            </a:lvl5pPr>
            <a:lvl6pPr>
              <a:defRPr sz="4300"/>
            </a:lvl6pPr>
            <a:lvl7pPr>
              <a:defRPr sz="4300"/>
            </a:lvl7pPr>
            <a:lvl8pPr>
              <a:defRPr sz="4300"/>
            </a:lvl8pPr>
            <a:lvl9pPr>
              <a:defRPr sz="4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9151147" y="2520319"/>
            <a:ext cx="7950992" cy="7128392"/>
          </a:xfrm>
        </p:spPr>
        <p:txBody>
          <a:bodyPr/>
          <a:lstStyle>
            <a:lvl1pPr>
              <a:defRPr sz="6400"/>
            </a:lvl1pPr>
            <a:lvl2pPr>
              <a:defRPr sz="5600"/>
            </a:lvl2pPr>
            <a:lvl3pPr>
              <a:defRPr sz="4600"/>
            </a:lvl3pPr>
            <a:lvl4pPr>
              <a:defRPr sz="4300"/>
            </a:lvl4pPr>
            <a:lvl5pPr>
              <a:defRPr sz="4300"/>
            </a:lvl5pPr>
            <a:lvl6pPr>
              <a:defRPr sz="4300"/>
            </a:lvl6pPr>
            <a:lvl7pPr>
              <a:defRPr sz="4300"/>
            </a:lvl7pPr>
            <a:lvl8pPr>
              <a:defRPr sz="4300"/>
            </a:lvl8pPr>
            <a:lvl9pPr>
              <a:defRPr sz="4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F260AE-D918-4154-BC0F-8188A3FA4EDA}" type="datetimeFigureOut">
              <a:rPr lang="tr-TR" smtClean="0"/>
              <a:pPr/>
              <a:t>30.8.2016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211847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900115" y="2417807"/>
            <a:ext cx="7954119" cy="1007624"/>
          </a:xfrm>
        </p:spPr>
        <p:txBody>
          <a:bodyPr anchor="b"/>
          <a:lstStyle>
            <a:lvl1pPr marL="0" indent="0">
              <a:buNone/>
              <a:defRPr sz="5600" b="1"/>
            </a:lvl1pPr>
            <a:lvl2pPr marL="1047363" indent="0">
              <a:buNone/>
              <a:defRPr sz="4600" b="1"/>
            </a:lvl2pPr>
            <a:lvl3pPr marL="2094726" indent="0">
              <a:buNone/>
              <a:defRPr sz="4300" b="1"/>
            </a:lvl3pPr>
            <a:lvl4pPr marL="3142089" indent="0">
              <a:buNone/>
              <a:defRPr sz="3700" b="1"/>
            </a:lvl4pPr>
            <a:lvl5pPr marL="4189449" indent="0">
              <a:buNone/>
              <a:defRPr sz="3700" b="1"/>
            </a:lvl5pPr>
            <a:lvl6pPr marL="5236814" indent="0">
              <a:buNone/>
              <a:defRPr sz="3700" b="1"/>
            </a:lvl6pPr>
            <a:lvl7pPr marL="6284177" indent="0">
              <a:buNone/>
              <a:defRPr sz="3700" b="1"/>
            </a:lvl7pPr>
            <a:lvl8pPr marL="7331540" indent="0">
              <a:buNone/>
              <a:defRPr sz="3700" b="1"/>
            </a:lvl8pPr>
            <a:lvl9pPr marL="8378903" indent="0">
              <a:buNone/>
              <a:defRPr sz="3700" b="1"/>
            </a:lvl9pPr>
          </a:lstStyle>
          <a:p>
            <a:pPr lvl="0"/>
            <a:r>
              <a:rPr lang="tr-TR" smtClean="0"/>
              <a:t>Asıl metin stillerini düzenlemek için tıklatın</a:t>
            </a:r>
          </a:p>
        </p:txBody>
      </p:sp>
      <p:sp>
        <p:nvSpPr>
          <p:cNvPr id="4" name="İçerik Yer Tutucusu 3"/>
          <p:cNvSpPr>
            <a:spLocks noGrp="1"/>
          </p:cNvSpPr>
          <p:nvPr>
            <p:ph sz="half" idx="2"/>
          </p:nvPr>
        </p:nvSpPr>
        <p:spPr>
          <a:xfrm>
            <a:off x="900115" y="3425432"/>
            <a:ext cx="7954119" cy="6223279"/>
          </a:xfrm>
        </p:spPr>
        <p:txBody>
          <a:bodyPr/>
          <a:lstStyle>
            <a:lvl1pPr>
              <a:defRPr sz="5600"/>
            </a:lvl1pPr>
            <a:lvl2pPr>
              <a:defRPr sz="4600"/>
            </a:lvl2pPr>
            <a:lvl3pPr>
              <a:defRPr sz="4300"/>
            </a:lvl3pPr>
            <a:lvl4pPr>
              <a:defRPr sz="3700"/>
            </a:lvl4pPr>
            <a:lvl5pPr>
              <a:defRPr sz="3700"/>
            </a:lvl5pPr>
            <a:lvl6pPr>
              <a:defRPr sz="3700"/>
            </a:lvl6pPr>
            <a:lvl7pPr>
              <a:defRPr sz="3700"/>
            </a:lvl7pPr>
            <a:lvl8pPr>
              <a:defRPr sz="3700"/>
            </a:lvl8pPr>
            <a:lvl9pPr>
              <a:defRPr sz="3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9144896" y="2417807"/>
            <a:ext cx="7957245" cy="1007624"/>
          </a:xfrm>
        </p:spPr>
        <p:txBody>
          <a:bodyPr anchor="b"/>
          <a:lstStyle>
            <a:lvl1pPr marL="0" indent="0">
              <a:buNone/>
              <a:defRPr sz="5600" b="1"/>
            </a:lvl1pPr>
            <a:lvl2pPr marL="1047363" indent="0">
              <a:buNone/>
              <a:defRPr sz="4600" b="1"/>
            </a:lvl2pPr>
            <a:lvl3pPr marL="2094726" indent="0">
              <a:buNone/>
              <a:defRPr sz="4300" b="1"/>
            </a:lvl3pPr>
            <a:lvl4pPr marL="3142089" indent="0">
              <a:buNone/>
              <a:defRPr sz="3700" b="1"/>
            </a:lvl4pPr>
            <a:lvl5pPr marL="4189449" indent="0">
              <a:buNone/>
              <a:defRPr sz="3700" b="1"/>
            </a:lvl5pPr>
            <a:lvl6pPr marL="5236814" indent="0">
              <a:buNone/>
              <a:defRPr sz="3700" b="1"/>
            </a:lvl6pPr>
            <a:lvl7pPr marL="6284177" indent="0">
              <a:buNone/>
              <a:defRPr sz="3700" b="1"/>
            </a:lvl7pPr>
            <a:lvl8pPr marL="7331540" indent="0">
              <a:buNone/>
              <a:defRPr sz="3700" b="1"/>
            </a:lvl8pPr>
            <a:lvl9pPr marL="8378903" indent="0">
              <a:buNone/>
              <a:defRPr sz="37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9144896" y="3425432"/>
            <a:ext cx="7957245" cy="6223279"/>
          </a:xfrm>
        </p:spPr>
        <p:txBody>
          <a:bodyPr/>
          <a:lstStyle>
            <a:lvl1pPr>
              <a:defRPr sz="5600"/>
            </a:lvl1pPr>
            <a:lvl2pPr>
              <a:defRPr sz="4600"/>
            </a:lvl2pPr>
            <a:lvl3pPr>
              <a:defRPr sz="4300"/>
            </a:lvl3pPr>
            <a:lvl4pPr>
              <a:defRPr sz="3700"/>
            </a:lvl4pPr>
            <a:lvl5pPr>
              <a:defRPr sz="3700"/>
            </a:lvl5pPr>
            <a:lvl6pPr>
              <a:defRPr sz="3700"/>
            </a:lvl6pPr>
            <a:lvl7pPr>
              <a:defRPr sz="3700"/>
            </a:lvl7pPr>
            <a:lvl8pPr>
              <a:defRPr sz="3700"/>
            </a:lvl8pPr>
            <a:lvl9pPr>
              <a:defRPr sz="3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F260AE-D918-4154-BC0F-8188A3FA4EDA}" type="datetimeFigureOut">
              <a:rPr lang="tr-TR" smtClean="0"/>
              <a:pPr/>
              <a:t>30.8.2016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48376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F260AE-D918-4154-BC0F-8188A3FA4EDA}" type="datetimeFigureOut">
              <a:rPr lang="tr-TR" smtClean="0"/>
              <a:pPr/>
              <a:t>30.8.2016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315246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F260AE-D918-4154-BC0F-8188A3FA4EDA}" type="datetimeFigureOut">
              <a:rPr lang="tr-TR" smtClean="0"/>
              <a:pPr/>
              <a:t>30.8.2016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320137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00114" y="430056"/>
            <a:ext cx="5922617" cy="1830229"/>
          </a:xfrm>
        </p:spPr>
        <p:txBody>
          <a:bodyPr anchor="b"/>
          <a:lstStyle>
            <a:lvl1pPr algn="l">
              <a:defRPr sz="4600" b="1"/>
            </a:lvl1pPr>
          </a:lstStyle>
          <a:p>
            <a:r>
              <a:rPr lang="tr-TR" smtClean="0"/>
              <a:t>Asıl başlık stili için tıklatın</a:t>
            </a:r>
            <a:endParaRPr lang="tr-TR"/>
          </a:p>
        </p:txBody>
      </p:sp>
      <p:sp>
        <p:nvSpPr>
          <p:cNvPr id="3" name="İçerik Yer Tutucusu 2"/>
          <p:cNvSpPr>
            <a:spLocks noGrp="1"/>
          </p:cNvSpPr>
          <p:nvPr>
            <p:ph idx="1"/>
          </p:nvPr>
        </p:nvSpPr>
        <p:spPr>
          <a:xfrm>
            <a:off x="7038384" y="430057"/>
            <a:ext cx="10063759" cy="9218651"/>
          </a:xfrm>
        </p:spPr>
        <p:txBody>
          <a:bodyPr/>
          <a:lstStyle>
            <a:lvl1pPr>
              <a:defRPr sz="7300"/>
            </a:lvl1pPr>
            <a:lvl2pPr>
              <a:defRPr sz="6400"/>
            </a:lvl2pPr>
            <a:lvl3pPr>
              <a:defRPr sz="5600"/>
            </a:lvl3pPr>
            <a:lvl4pPr>
              <a:defRPr sz="4600"/>
            </a:lvl4pPr>
            <a:lvl5pPr>
              <a:defRPr sz="4600"/>
            </a:lvl5pPr>
            <a:lvl6pPr>
              <a:defRPr sz="4600"/>
            </a:lvl6pPr>
            <a:lvl7pPr>
              <a:defRPr sz="4600"/>
            </a:lvl7pPr>
            <a:lvl8pPr>
              <a:defRPr sz="4600"/>
            </a:lvl8pPr>
            <a:lvl9pPr>
              <a:defRPr sz="4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900114" y="2260284"/>
            <a:ext cx="5922617" cy="7388423"/>
          </a:xfrm>
        </p:spPr>
        <p:txBody>
          <a:bodyPr/>
          <a:lstStyle>
            <a:lvl1pPr marL="0" indent="0">
              <a:buNone/>
              <a:defRPr sz="3300"/>
            </a:lvl1pPr>
            <a:lvl2pPr marL="1047363" indent="0">
              <a:buNone/>
              <a:defRPr sz="2700"/>
            </a:lvl2pPr>
            <a:lvl3pPr marL="2094726" indent="0">
              <a:buNone/>
              <a:defRPr sz="2100"/>
            </a:lvl3pPr>
            <a:lvl4pPr marL="3142089" indent="0">
              <a:buNone/>
              <a:defRPr sz="1900"/>
            </a:lvl4pPr>
            <a:lvl5pPr marL="4189449" indent="0">
              <a:buNone/>
              <a:defRPr sz="1900"/>
            </a:lvl5pPr>
            <a:lvl6pPr marL="5236814" indent="0">
              <a:buNone/>
              <a:defRPr sz="1900"/>
            </a:lvl6pPr>
            <a:lvl7pPr marL="6284177" indent="0">
              <a:buNone/>
              <a:defRPr sz="1900"/>
            </a:lvl7pPr>
            <a:lvl8pPr marL="7331540" indent="0">
              <a:buNone/>
              <a:defRPr sz="1900"/>
            </a:lvl8pPr>
            <a:lvl9pPr marL="8378903" indent="0">
              <a:buNone/>
              <a:defRPr sz="1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F260AE-D918-4154-BC0F-8188A3FA4EDA}" type="datetimeFigureOut">
              <a:rPr lang="tr-TR" smtClean="0"/>
              <a:pPr/>
              <a:t>30.8.2016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6448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3528568" y="7560947"/>
            <a:ext cx="10801350" cy="892612"/>
          </a:xfrm>
        </p:spPr>
        <p:txBody>
          <a:bodyPr anchor="b"/>
          <a:lstStyle>
            <a:lvl1pPr algn="l">
              <a:defRPr sz="4600" b="1"/>
            </a:lvl1pPr>
          </a:lstStyle>
          <a:p>
            <a:r>
              <a:rPr lang="tr-TR" smtClean="0"/>
              <a:t>Asıl başlık stili için tıklatın</a:t>
            </a:r>
            <a:endParaRPr lang="tr-TR"/>
          </a:p>
        </p:txBody>
      </p:sp>
      <p:sp>
        <p:nvSpPr>
          <p:cNvPr id="3" name="Resim Yer Tutucusu 2"/>
          <p:cNvSpPr>
            <a:spLocks noGrp="1"/>
          </p:cNvSpPr>
          <p:nvPr>
            <p:ph type="pic" idx="1"/>
          </p:nvPr>
        </p:nvSpPr>
        <p:spPr>
          <a:xfrm>
            <a:off x="3528568" y="965122"/>
            <a:ext cx="10801350" cy="6480810"/>
          </a:xfrm>
        </p:spPr>
        <p:txBody>
          <a:bodyPr/>
          <a:lstStyle>
            <a:lvl1pPr marL="0" indent="0">
              <a:buNone/>
              <a:defRPr sz="7300"/>
            </a:lvl1pPr>
            <a:lvl2pPr marL="1047363" indent="0">
              <a:buNone/>
              <a:defRPr sz="6400"/>
            </a:lvl2pPr>
            <a:lvl3pPr marL="2094726" indent="0">
              <a:buNone/>
              <a:defRPr sz="5600"/>
            </a:lvl3pPr>
            <a:lvl4pPr marL="3142089" indent="0">
              <a:buNone/>
              <a:defRPr sz="4600"/>
            </a:lvl4pPr>
            <a:lvl5pPr marL="4189449" indent="0">
              <a:buNone/>
              <a:defRPr sz="4600"/>
            </a:lvl5pPr>
            <a:lvl6pPr marL="5236814" indent="0">
              <a:buNone/>
              <a:defRPr sz="4600"/>
            </a:lvl6pPr>
            <a:lvl7pPr marL="6284177" indent="0">
              <a:buNone/>
              <a:defRPr sz="4600"/>
            </a:lvl7pPr>
            <a:lvl8pPr marL="7331540" indent="0">
              <a:buNone/>
              <a:defRPr sz="4600"/>
            </a:lvl8pPr>
            <a:lvl9pPr marL="8378903" indent="0">
              <a:buNone/>
              <a:defRPr sz="4600"/>
            </a:lvl9pPr>
          </a:lstStyle>
          <a:p>
            <a:endParaRPr lang="tr-TR"/>
          </a:p>
        </p:txBody>
      </p:sp>
      <p:sp>
        <p:nvSpPr>
          <p:cNvPr id="4" name="Metin Yer Tutucusu 3"/>
          <p:cNvSpPr>
            <a:spLocks noGrp="1"/>
          </p:cNvSpPr>
          <p:nvPr>
            <p:ph type="body" sz="half" idx="2"/>
          </p:nvPr>
        </p:nvSpPr>
        <p:spPr>
          <a:xfrm>
            <a:off x="3528568" y="8453559"/>
            <a:ext cx="10801350" cy="1267658"/>
          </a:xfrm>
        </p:spPr>
        <p:txBody>
          <a:bodyPr/>
          <a:lstStyle>
            <a:lvl1pPr marL="0" indent="0">
              <a:buNone/>
              <a:defRPr sz="3300"/>
            </a:lvl1pPr>
            <a:lvl2pPr marL="1047363" indent="0">
              <a:buNone/>
              <a:defRPr sz="2700"/>
            </a:lvl2pPr>
            <a:lvl3pPr marL="2094726" indent="0">
              <a:buNone/>
              <a:defRPr sz="2100"/>
            </a:lvl3pPr>
            <a:lvl4pPr marL="3142089" indent="0">
              <a:buNone/>
              <a:defRPr sz="1900"/>
            </a:lvl4pPr>
            <a:lvl5pPr marL="4189449" indent="0">
              <a:buNone/>
              <a:defRPr sz="1900"/>
            </a:lvl5pPr>
            <a:lvl6pPr marL="5236814" indent="0">
              <a:buNone/>
              <a:defRPr sz="1900"/>
            </a:lvl6pPr>
            <a:lvl7pPr marL="6284177" indent="0">
              <a:buNone/>
              <a:defRPr sz="1900"/>
            </a:lvl7pPr>
            <a:lvl8pPr marL="7331540" indent="0">
              <a:buNone/>
              <a:defRPr sz="1900"/>
            </a:lvl8pPr>
            <a:lvl9pPr marL="8378903" indent="0">
              <a:buNone/>
              <a:defRPr sz="1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F260AE-D918-4154-BC0F-8188A3FA4EDA}" type="datetimeFigureOut">
              <a:rPr lang="tr-TR" smtClean="0"/>
              <a:pPr/>
              <a:t>30.8.2016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7009A2-21EA-480F-86F8-DDE9A33D99AD}" type="slidenum">
              <a:rPr lang="tr-TR" smtClean="0"/>
              <a:pPr/>
              <a:t>‹#›</a:t>
            </a:fld>
            <a:endParaRPr lang="tr-TR"/>
          </a:p>
        </p:txBody>
      </p:sp>
    </p:spTree>
    <p:extLst>
      <p:ext uri="{BB962C8B-B14F-4D97-AF65-F5344CB8AC3E}">
        <p14:creationId xmlns:p14="http://schemas.microsoft.com/office/powerpoint/2010/main" val="233427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900116" y="432558"/>
            <a:ext cx="16202025" cy="1800227"/>
          </a:xfrm>
          <a:prstGeom prst="rect">
            <a:avLst/>
          </a:prstGeom>
        </p:spPr>
        <p:txBody>
          <a:bodyPr vert="horz" lIns="209470" tIns="104738" rIns="209470" bIns="104738"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900116" y="2520319"/>
            <a:ext cx="16202025" cy="7128392"/>
          </a:xfrm>
          <a:prstGeom prst="rect">
            <a:avLst/>
          </a:prstGeom>
        </p:spPr>
        <p:txBody>
          <a:bodyPr vert="horz" lIns="209470" tIns="104738" rIns="209470" bIns="104738"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900116" y="10011255"/>
            <a:ext cx="4200525" cy="575070"/>
          </a:xfrm>
          <a:prstGeom prst="rect">
            <a:avLst/>
          </a:prstGeom>
        </p:spPr>
        <p:txBody>
          <a:bodyPr vert="horz" lIns="209470" tIns="104738" rIns="209470" bIns="104738" rtlCol="0" anchor="ctr"/>
          <a:lstStyle>
            <a:lvl1pPr algn="l">
              <a:defRPr sz="2700">
                <a:solidFill>
                  <a:schemeClr val="tx1">
                    <a:tint val="75000"/>
                  </a:schemeClr>
                </a:solidFill>
              </a:defRPr>
            </a:lvl1pPr>
          </a:lstStyle>
          <a:p>
            <a:fld id="{8BF260AE-D918-4154-BC0F-8188A3FA4EDA}" type="datetimeFigureOut">
              <a:rPr lang="tr-TR" smtClean="0"/>
              <a:pPr/>
              <a:t>30.8.2016</a:t>
            </a:fld>
            <a:endParaRPr lang="tr-TR"/>
          </a:p>
        </p:txBody>
      </p:sp>
      <p:sp>
        <p:nvSpPr>
          <p:cNvPr id="5" name="Altbilgi Yer Tutucusu 4"/>
          <p:cNvSpPr>
            <a:spLocks noGrp="1"/>
          </p:cNvSpPr>
          <p:nvPr>
            <p:ph type="ftr" sz="quarter" idx="3"/>
          </p:nvPr>
        </p:nvSpPr>
        <p:spPr>
          <a:xfrm>
            <a:off x="6150769" y="10011255"/>
            <a:ext cx="5700713" cy="575070"/>
          </a:xfrm>
          <a:prstGeom prst="rect">
            <a:avLst/>
          </a:prstGeom>
        </p:spPr>
        <p:txBody>
          <a:bodyPr vert="horz" lIns="209470" tIns="104738" rIns="209470" bIns="104738" rtlCol="0" anchor="ctr"/>
          <a:lstStyle>
            <a:lvl1pPr algn="ctr">
              <a:defRPr sz="27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12901616" y="10011255"/>
            <a:ext cx="4200525" cy="575070"/>
          </a:xfrm>
          <a:prstGeom prst="rect">
            <a:avLst/>
          </a:prstGeom>
        </p:spPr>
        <p:txBody>
          <a:bodyPr vert="horz" lIns="209470" tIns="104738" rIns="209470" bIns="104738" rtlCol="0" anchor="ctr"/>
          <a:lstStyle>
            <a:lvl1pPr algn="r">
              <a:defRPr sz="2700">
                <a:solidFill>
                  <a:schemeClr val="tx1">
                    <a:tint val="75000"/>
                  </a:schemeClr>
                </a:solidFill>
              </a:defRPr>
            </a:lvl1pPr>
          </a:lstStyle>
          <a:p>
            <a:fld id="{9A7009A2-21EA-480F-86F8-DDE9A33D99AD}" type="slidenum">
              <a:rPr lang="tr-TR" smtClean="0"/>
              <a:pPr/>
              <a:t>‹#›</a:t>
            </a:fld>
            <a:endParaRPr lang="tr-TR"/>
          </a:p>
        </p:txBody>
      </p:sp>
    </p:spTree>
    <p:extLst>
      <p:ext uri="{BB962C8B-B14F-4D97-AF65-F5344CB8AC3E}">
        <p14:creationId xmlns:p14="http://schemas.microsoft.com/office/powerpoint/2010/main" val="346527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94726" rtl="0" eaLnBrk="1" latinLnBrk="0" hangingPunct="1">
        <a:spcBef>
          <a:spcPct val="0"/>
        </a:spcBef>
        <a:buNone/>
        <a:defRPr sz="9900" kern="1200">
          <a:solidFill>
            <a:schemeClr val="tx1"/>
          </a:solidFill>
          <a:latin typeface="+mj-lt"/>
          <a:ea typeface="+mj-ea"/>
          <a:cs typeface="+mj-cs"/>
        </a:defRPr>
      </a:lvl1pPr>
    </p:titleStyle>
    <p:bodyStyle>
      <a:lvl1pPr marL="785523" indent="-785523" algn="l" defTabSz="2094726" rtl="0" eaLnBrk="1" latinLnBrk="0" hangingPunct="1">
        <a:spcBef>
          <a:spcPct val="20000"/>
        </a:spcBef>
        <a:buFont typeface="Arial" pitchFamily="34" charset="0"/>
        <a:buChar char="•"/>
        <a:defRPr sz="7300" kern="1200">
          <a:solidFill>
            <a:schemeClr val="tx1"/>
          </a:solidFill>
          <a:latin typeface="+mn-lt"/>
          <a:ea typeface="+mn-ea"/>
          <a:cs typeface="+mn-cs"/>
        </a:defRPr>
      </a:lvl1pPr>
      <a:lvl2pPr marL="1701963" indent="-654602" algn="l" defTabSz="2094726" rtl="0" eaLnBrk="1" latinLnBrk="0" hangingPunct="1">
        <a:spcBef>
          <a:spcPct val="20000"/>
        </a:spcBef>
        <a:buFont typeface="Arial" pitchFamily="34" charset="0"/>
        <a:buChar char="–"/>
        <a:defRPr sz="6400" kern="1200">
          <a:solidFill>
            <a:schemeClr val="tx1"/>
          </a:solidFill>
          <a:latin typeface="+mn-lt"/>
          <a:ea typeface="+mn-ea"/>
          <a:cs typeface="+mn-cs"/>
        </a:defRPr>
      </a:lvl2pPr>
      <a:lvl3pPr marL="2618409" indent="-523683" algn="l" defTabSz="2094726" rtl="0" eaLnBrk="1" latinLnBrk="0" hangingPunct="1">
        <a:spcBef>
          <a:spcPct val="20000"/>
        </a:spcBef>
        <a:buFont typeface="Arial" pitchFamily="34" charset="0"/>
        <a:buChar char="•"/>
        <a:defRPr sz="5600" kern="1200">
          <a:solidFill>
            <a:schemeClr val="tx1"/>
          </a:solidFill>
          <a:latin typeface="+mn-lt"/>
          <a:ea typeface="+mn-ea"/>
          <a:cs typeface="+mn-cs"/>
        </a:defRPr>
      </a:lvl3pPr>
      <a:lvl4pPr marL="3665770" indent="-523683" algn="l" defTabSz="2094726" rtl="0" eaLnBrk="1" latinLnBrk="0" hangingPunct="1">
        <a:spcBef>
          <a:spcPct val="20000"/>
        </a:spcBef>
        <a:buFont typeface="Arial" pitchFamily="34" charset="0"/>
        <a:buChar char="–"/>
        <a:defRPr sz="4600" kern="1200">
          <a:solidFill>
            <a:schemeClr val="tx1"/>
          </a:solidFill>
          <a:latin typeface="+mn-lt"/>
          <a:ea typeface="+mn-ea"/>
          <a:cs typeface="+mn-cs"/>
        </a:defRPr>
      </a:lvl4pPr>
      <a:lvl5pPr marL="4713135" indent="-523683" algn="l" defTabSz="2094726" rtl="0" eaLnBrk="1" latinLnBrk="0" hangingPunct="1">
        <a:spcBef>
          <a:spcPct val="20000"/>
        </a:spcBef>
        <a:buFont typeface="Arial" pitchFamily="34" charset="0"/>
        <a:buChar char="»"/>
        <a:defRPr sz="4600" kern="1200">
          <a:solidFill>
            <a:schemeClr val="tx1"/>
          </a:solidFill>
          <a:latin typeface="+mn-lt"/>
          <a:ea typeface="+mn-ea"/>
          <a:cs typeface="+mn-cs"/>
        </a:defRPr>
      </a:lvl5pPr>
      <a:lvl6pPr marL="5760498" indent="-523683" algn="l" defTabSz="2094726" rtl="0" eaLnBrk="1" latinLnBrk="0" hangingPunct="1">
        <a:spcBef>
          <a:spcPct val="20000"/>
        </a:spcBef>
        <a:buFont typeface="Arial" pitchFamily="34" charset="0"/>
        <a:buChar char="•"/>
        <a:defRPr sz="4600" kern="1200">
          <a:solidFill>
            <a:schemeClr val="tx1"/>
          </a:solidFill>
          <a:latin typeface="+mn-lt"/>
          <a:ea typeface="+mn-ea"/>
          <a:cs typeface="+mn-cs"/>
        </a:defRPr>
      </a:lvl6pPr>
      <a:lvl7pPr marL="6807859" indent="-523683" algn="l" defTabSz="2094726" rtl="0" eaLnBrk="1" latinLnBrk="0" hangingPunct="1">
        <a:spcBef>
          <a:spcPct val="20000"/>
        </a:spcBef>
        <a:buFont typeface="Arial" pitchFamily="34" charset="0"/>
        <a:buChar char="•"/>
        <a:defRPr sz="4600" kern="1200">
          <a:solidFill>
            <a:schemeClr val="tx1"/>
          </a:solidFill>
          <a:latin typeface="+mn-lt"/>
          <a:ea typeface="+mn-ea"/>
          <a:cs typeface="+mn-cs"/>
        </a:defRPr>
      </a:lvl7pPr>
      <a:lvl8pPr marL="7855221" indent="-523683" algn="l" defTabSz="2094726" rtl="0" eaLnBrk="1" latinLnBrk="0" hangingPunct="1">
        <a:spcBef>
          <a:spcPct val="20000"/>
        </a:spcBef>
        <a:buFont typeface="Arial" pitchFamily="34" charset="0"/>
        <a:buChar char="•"/>
        <a:defRPr sz="4600" kern="1200">
          <a:solidFill>
            <a:schemeClr val="tx1"/>
          </a:solidFill>
          <a:latin typeface="+mn-lt"/>
          <a:ea typeface="+mn-ea"/>
          <a:cs typeface="+mn-cs"/>
        </a:defRPr>
      </a:lvl8pPr>
      <a:lvl9pPr marL="8902584" indent="-523683" algn="l" defTabSz="2094726" rtl="0" eaLnBrk="1" latinLnBrk="0" hangingPunct="1">
        <a:spcBef>
          <a:spcPct val="20000"/>
        </a:spcBef>
        <a:buFont typeface="Arial" pitchFamily="34" charset="0"/>
        <a:buChar char="•"/>
        <a:defRPr sz="4600" kern="1200">
          <a:solidFill>
            <a:schemeClr val="tx1"/>
          </a:solidFill>
          <a:latin typeface="+mn-lt"/>
          <a:ea typeface="+mn-ea"/>
          <a:cs typeface="+mn-cs"/>
        </a:defRPr>
      </a:lvl9pPr>
    </p:bodyStyle>
    <p:otherStyle>
      <a:defPPr>
        <a:defRPr lang="tr-TR"/>
      </a:defPPr>
      <a:lvl1pPr marL="0" algn="l" defTabSz="2094726" rtl="0" eaLnBrk="1" latinLnBrk="0" hangingPunct="1">
        <a:defRPr sz="4300" kern="1200">
          <a:solidFill>
            <a:schemeClr val="tx1"/>
          </a:solidFill>
          <a:latin typeface="+mn-lt"/>
          <a:ea typeface="+mn-ea"/>
          <a:cs typeface="+mn-cs"/>
        </a:defRPr>
      </a:lvl1pPr>
      <a:lvl2pPr marL="1047363" algn="l" defTabSz="2094726" rtl="0" eaLnBrk="1" latinLnBrk="0" hangingPunct="1">
        <a:defRPr sz="4300" kern="1200">
          <a:solidFill>
            <a:schemeClr val="tx1"/>
          </a:solidFill>
          <a:latin typeface="+mn-lt"/>
          <a:ea typeface="+mn-ea"/>
          <a:cs typeface="+mn-cs"/>
        </a:defRPr>
      </a:lvl2pPr>
      <a:lvl3pPr marL="2094726" algn="l" defTabSz="2094726" rtl="0" eaLnBrk="1" latinLnBrk="0" hangingPunct="1">
        <a:defRPr sz="4300" kern="1200">
          <a:solidFill>
            <a:schemeClr val="tx1"/>
          </a:solidFill>
          <a:latin typeface="+mn-lt"/>
          <a:ea typeface="+mn-ea"/>
          <a:cs typeface="+mn-cs"/>
        </a:defRPr>
      </a:lvl3pPr>
      <a:lvl4pPr marL="3142089" algn="l" defTabSz="2094726" rtl="0" eaLnBrk="1" latinLnBrk="0" hangingPunct="1">
        <a:defRPr sz="4300" kern="1200">
          <a:solidFill>
            <a:schemeClr val="tx1"/>
          </a:solidFill>
          <a:latin typeface="+mn-lt"/>
          <a:ea typeface="+mn-ea"/>
          <a:cs typeface="+mn-cs"/>
        </a:defRPr>
      </a:lvl4pPr>
      <a:lvl5pPr marL="4189449" algn="l" defTabSz="2094726" rtl="0" eaLnBrk="1" latinLnBrk="0" hangingPunct="1">
        <a:defRPr sz="4300" kern="1200">
          <a:solidFill>
            <a:schemeClr val="tx1"/>
          </a:solidFill>
          <a:latin typeface="+mn-lt"/>
          <a:ea typeface="+mn-ea"/>
          <a:cs typeface="+mn-cs"/>
        </a:defRPr>
      </a:lvl5pPr>
      <a:lvl6pPr marL="5236814" algn="l" defTabSz="2094726" rtl="0" eaLnBrk="1" latinLnBrk="0" hangingPunct="1">
        <a:defRPr sz="4300" kern="1200">
          <a:solidFill>
            <a:schemeClr val="tx1"/>
          </a:solidFill>
          <a:latin typeface="+mn-lt"/>
          <a:ea typeface="+mn-ea"/>
          <a:cs typeface="+mn-cs"/>
        </a:defRPr>
      </a:lvl6pPr>
      <a:lvl7pPr marL="6284177" algn="l" defTabSz="2094726" rtl="0" eaLnBrk="1" latinLnBrk="0" hangingPunct="1">
        <a:defRPr sz="4300" kern="1200">
          <a:solidFill>
            <a:schemeClr val="tx1"/>
          </a:solidFill>
          <a:latin typeface="+mn-lt"/>
          <a:ea typeface="+mn-ea"/>
          <a:cs typeface="+mn-cs"/>
        </a:defRPr>
      </a:lvl7pPr>
      <a:lvl8pPr marL="7331540" algn="l" defTabSz="2094726" rtl="0" eaLnBrk="1" latinLnBrk="0" hangingPunct="1">
        <a:defRPr sz="4300" kern="1200">
          <a:solidFill>
            <a:schemeClr val="tx1"/>
          </a:solidFill>
          <a:latin typeface="+mn-lt"/>
          <a:ea typeface="+mn-ea"/>
          <a:cs typeface="+mn-cs"/>
        </a:defRPr>
      </a:lvl8pPr>
      <a:lvl9pPr marL="8378903" algn="l" defTabSz="2094726"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49"/>
          </a:xfrm>
          <a:solidFill>
            <a:schemeClr val="tx1"/>
          </a:solidFill>
        </p:spPr>
        <p:txBody>
          <a:bodyPr>
            <a:normAutofit/>
          </a:bodyPr>
          <a:lstStyle/>
          <a:p>
            <a:pPr marL="0" lvl="0" indent="0" algn="ctr">
              <a:buNone/>
            </a:pPr>
            <a:endParaRPr lang="tr-TR" sz="8800" dirty="0" smtClean="0">
              <a:solidFill>
                <a:prstClr val="black"/>
              </a:solidFill>
            </a:endParaRPr>
          </a:p>
          <a:p>
            <a:pPr marL="0" lvl="0" indent="0" algn="ctr">
              <a:buNone/>
            </a:pPr>
            <a:r>
              <a:rPr lang="tr-TR" sz="8800" dirty="0" smtClean="0">
                <a:solidFill>
                  <a:prstClr val="black"/>
                </a:solidFill>
              </a:rPr>
              <a:t>ÖĞRETİM </a:t>
            </a:r>
            <a:r>
              <a:rPr lang="tr-TR" sz="8800" dirty="0">
                <a:solidFill>
                  <a:prstClr val="black"/>
                </a:solidFill>
              </a:rPr>
              <a:t>YÖNTEM </a:t>
            </a:r>
          </a:p>
          <a:p>
            <a:pPr marL="0" lvl="0" indent="0" algn="ctr">
              <a:buNone/>
            </a:pPr>
            <a:r>
              <a:rPr lang="tr-TR" sz="8800" dirty="0">
                <a:solidFill>
                  <a:prstClr val="black"/>
                </a:solidFill>
              </a:rPr>
              <a:t>VE TEKNİKLERİ </a:t>
            </a:r>
            <a:endParaRPr lang="tr-TR" sz="8800" b="1" i="1" u="sng" dirty="0">
              <a:solidFill>
                <a:prstClr val="black"/>
              </a:solidFill>
            </a:endParaRPr>
          </a:p>
          <a:p>
            <a:pPr marL="0" lvl="0" indent="0" algn="ctr">
              <a:buNone/>
            </a:pPr>
            <a:r>
              <a:rPr lang="tr-TR" sz="8800" b="1" i="1" u="sng" dirty="0" smtClean="0">
                <a:solidFill>
                  <a:prstClr val="black"/>
                </a:solidFill>
              </a:rPr>
              <a:t>1</a:t>
            </a:r>
          </a:p>
          <a:p>
            <a:pPr marL="0" lvl="0" indent="0" algn="ctr">
              <a:buNone/>
            </a:pPr>
            <a:r>
              <a:rPr lang="tr-TR" sz="4800" dirty="0" smtClean="0">
                <a:solidFill>
                  <a:prstClr val="black"/>
                </a:solidFill>
              </a:rPr>
              <a:t>                                                        </a:t>
            </a:r>
            <a:r>
              <a:rPr lang="tr-TR" sz="4800" dirty="0" err="1" smtClean="0">
                <a:solidFill>
                  <a:prstClr val="black"/>
                </a:solidFill>
              </a:rPr>
              <a:t>mehmet</a:t>
            </a:r>
            <a:r>
              <a:rPr lang="tr-TR" sz="4800" dirty="0" smtClean="0">
                <a:solidFill>
                  <a:prstClr val="black"/>
                </a:solidFill>
              </a:rPr>
              <a:t> şükrü kaplan</a:t>
            </a:r>
          </a:p>
          <a:p>
            <a:pPr marL="0" indent="0" algn="ctr">
              <a:buNone/>
            </a:pPr>
            <a:endParaRPr lang="tr-TR" sz="9600" dirty="0" smtClean="0">
              <a:solidFill>
                <a:schemeClr val="bg1"/>
              </a:solidFill>
            </a:endParaRPr>
          </a:p>
        </p:txBody>
      </p:sp>
    </p:spTree>
    <p:extLst>
      <p:ext uri="{BB962C8B-B14F-4D97-AF65-F5344CB8AC3E}">
        <p14:creationId xmlns:p14="http://schemas.microsoft.com/office/powerpoint/2010/main" val="609686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r>
              <a:rPr lang="tr-TR" sz="3600" dirty="0" smtClean="0">
                <a:solidFill>
                  <a:schemeClr val="bg1"/>
                </a:solidFill>
              </a:rPr>
              <a:t>                                             </a:t>
            </a:r>
            <a:r>
              <a:rPr lang="tr-TR" sz="3600" b="1" u="sng" dirty="0" smtClean="0">
                <a:solidFill>
                  <a:schemeClr val="bg1"/>
                </a:solidFill>
              </a:rPr>
              <a:t> 2- İÇERİĞİN DÜZENLENMESİ </a:t>
            </a:r>
          </a:p>
          <a:p>
            <a:pPr>
              <a:buFont typeface="Wingdings" panose="05000000000000000000" pitchFamily="2" charset="2"/>
              <a:buChar char="q"/>
            </a:pPr>
            <a:r>
              <a:rPr lang="tr-TR" sz="3600" dirty="0" smtClean="0">
                <a:solidFill>
                  <a:schemeClr val="bg1"/>
                </a:solidFill>
              </a:rPr>
              <a:t>Bir dersin içeriğinin düzenlenmesiyle anlatılmak istenen; hedef davranışları kazandıracak biçimde ünite ve konuların düzenlenmesidir.</a:t>
            </a:r>
          </a:p>
          <a:p>
            <a:pPr>
              <a:buFont typeface="Wingdings" panose="05000000000000000000" pitchFamily="2" charset="2"/>
              <a:buChar char="q"/>
            </a:pPr>
            <a:r>
              <a:rPr lang="tr-TR" sz="3600" dirty="0" smtClean="0">
                <a:solidFill>
                  <a:schemeClr val="bg1"/>
                </a:solidFill>
              </a:rPr>
              <a:t>Bir dersin içeriği </a:t>
            </a:r>
            <a:r>
              <a:rPr lang="tr-TR" sz="3600" b="1" u="sng" dirty="0" err="1" smtClean="0">
                <a:solidFill>
                  <a:schemeClr val="bg1"/>
                </a:solidFill>
              </a:rPr>
              <a:t>aşamalılık</a:t>
            </a:r>
            <a:r>
              <a:rPr lang="tr-TR" sz="3600" b="1" u="sng" dirty="0" smtClean="0">
                <a:solidFill>
                  <a:schemeClr val="bg1"/>
                </a:solidFill>
              </a:rPr>
              <a:t> ilkesine </a:t>
            </a:r>
            <a:r>
              <a:rPr lang="tr-TR" sz="3600" dirty="0" smtClean="0">
                <a:solidFill>
                  <a:schemeClr val="bg1"/>
                </a:solidFill>
              </a:rPr>
              <a:t>uygun olarak düzenlenmelidir. </a:t>
            </a:r>
          </a:p>
          <a:p>
            <a:pPr>
              <a:buFont typeface="Wingdings" panose="05000000000000000000" pitchFamily="2" charset="2"/>
              <a:buChar char="q"/>
            </a:pPr>
            <a:r>
              <a:rPr lang="tr-TR" sz="3600" dirty="0" smtClean="0">
                <a:solidFill>
                  <a:schemeClr val="bg1"/>
                </a:solidFill>
              </a:rPr>
              <a:t>Yani içerik; hedef davranışlarla tutarlı, öğrencinin </a:t>
            </a:r>
            <a:r>
              <a:rPr lang="tr-TR" sz="3600" dirty="0" err="1" smtClean="0">
                <a:solidFill>
                  <a:schemeClr val="bg1"/>
                </a:solidFill>
              </a:rPr>
              <a:t>hazırbulunuşluk</a:t>
            </a:r>
            <a:r>
              <a:rPr lang="tr-TR" sz="3600" dirty="0" smtClean="0">
                <a:solidFill>
                  <a:schemeClr val="bg1"/>
                </a:solidFill>
              </a:rPr>
              <a:t> düzeyine uygun, somuttan soyuta, basitten karmaşığa, kolaydan zora, birbirinin ön koşulu, bilinenden bilinmeyene şeklinde düzenlenmelidir.</a:t>
            </a:r>
          </a:p>
          <a:p>
            <a:pPr>
              <a:buFont typeface="Wingdings" panose="05000000000000000000" pitchFamily="2" charset="2"/>
              <a:buChar char="q"/>
            </a:pPr>
            <a:r>
              <a:rPr lang="tr-TR" sz="3600" dirty="0" smtClean="0">
                <a:solidFill>
                  <a:schemeClr val="bg1"/>
                </a:solidFill>
              </a:rPr>
              <a:t>İçerik, </a:t>
            </a:r>
            <a:r>
              <a:rPr lang="tr-TR" sz="3600" dirty="0" err="1" smtClean="0">
                <a:solidFill>
                  <a:schemeClr val="bg1"/>
                </a:solidFill>
              </a:rPr>
              <a:t>aşamalılık</a:t>
            </a:r>
            <a:r>
              <a:rPr lang="tr-TR" sz="3600" dirty="0" smtClean="0">
                <a:solidFill>
                  <a:schemeClr val="bg1"/>
                </a:solidFill>
              </a:rPr>
              <a:t> ilkesini ihlal etmemeli ve hedef davranışlara göre düzenlenmelidir.</a:t>
            </a:r>
          </a:p>
          <a:p>
            <a:pPr>
              <a:buFont typeface="Wingdings" panose="05000000000000000000" pitchFamily="2" charset="2"/>
              <a:buChar char="q"/>
            </a:pPr>
            <a:r>
              <a:rPr lang="tr-TR" sz="3600" dirty="0" smtClean="0">
                <a:solidFill>
                  <a:schemeClr val="bg1"/>
                </a:solidFill>
              </a:rPr>
              <a:t>İçerikte, öğretilecek kavramların sayısı ve karmaşıklığı da öğrencinin seviyesine göre değişmelidir.</a:t>
            </a:r>
          </a:p>
          <a:p>
            <a:pPr>
              <a:buFont typeface="Wingdings" panose="05000000000000000000" pitchFamily="2" charset="2"/>
              <a:buChar char="q"/>
            </a:pPr>
            <a:r>
              <a:rPr lang="tr-TR" sz="3600" dirty="0" smtClean="0">
                <a:solidFill>
                  <a:schemeClr val="bg1"/>
                </a:solidFill>
              </a:rPr>
              <a:t>Alt kademelerde daha az sayıda ve daha kolay, somut kavramlar hedef alınmalı. </a:t>
            </a:r>
          </a:p>
          <a:p>
            <a:pPr>
              <a:buFont typeface="Wingdings" panose="05000000000000000000" pitchFamily="2" charset="2"/>
              <a:buChar char="q"/>
            </a:pPr>
            <a:r>
              <a:rPr lang="tr-TR" sz="3600" dirty="0" smtClean="0">
                <a:solidFill>
                  <a:schemeClr val="bg1"/>
                </a:solidFill>
              </a:rPr>
              <a:t>İçerik sunulurken gerek zorluk-kolaylık gerekse kullanılan anlatım dili açısından öğrencilerin düzeyine uygun olmalıdır.</a:t>
            </a:r>
          </a:p>
          <a:p>
            <a:pPr>
              <a:buFont typeface="Wingdings" panose="05000000000000000000" pitchFamily="2" charset="2"/>
              <a:buChar char="q"/>
            </a:pPr>
            <a:r>
              <a:rPr lang="tr-TR" sz="3600" dirty="0" smtClean="0">
                <a:solidFill>
                  <a:schemeClr val="bg1"/>
                </a:solidFill>
              </a:rPr>
              <a:t>Eğer bazı ön koşul davranışları öğrencilerin genelinde yoksa bu ön koşul davranışlardan temel olanların kazandırılması da düşünülebilir.</a:t>
            </a:r>
          </a:p>
          <a:p>
            <a:pPr>
              <a:buFont typeface="Wingdings" panose="05000000000000000000" pitchFamily="2" charset="2"/>
              <a:buChar char="q"/>
            </a:pPr>
            <a:r>
              <a:rPr lang="tr-TR" sz="3600" dirty="0" smtClean="0">
                <a:solidFill>
                  <a:schemeClr val="bg1"/>
                </a:solidFill>
              </a:rPr>
              <a:t>İçerik öğrenci der düşünme yeteneği geliştirmeye  uygun bir yapıda düzenlenmelidir.</a:t>
            </a:r>
          </a:p>
          <a:p>
            <a:pPr marL="0" indent="0">
              <a:buNone/>
            </a:pPr>
            <a:endParaRPr lang="tr-TR" sz="3200" dirty="0" smtClean="0">
              <a:solidFill>
                <a:schemeClr val="bg1"/>
              </a:solidFill>
            </a:endParaRPr>
          </a:p>
          <a:p>
            <a:pPr>
              <a:buFont typeface="Wingdings" panose="05000000000000000000" pitchFamily="2" charset="2"/>
              <a:buChar char="q"/>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4400" dirty="0" smtClean="0">
              <a:solidFill>
                <a:schemeClr val="bg1"/>
              </a:solidFill>
            </a:endParaRPr>
          </a:p>
          <a:p>
            <a:pPr marL="0" indent="0">
              <a:buNone/>
            </a:pPr>
            <a:r>
              <a:rPr lang="tr-TR" sz="4400" dirty="0" smtClean="0">
                <a:solidFill>
                  <a:schemeClr val="bg1"/>
                </a:solidFill>
              </a:rPr>
              <a:t>52-İlköğretimin ilk yıllarında, bir derste gerçekleştirilecek öğrenme-öğretme etkinliklerinin sıra ve düzeni belirlenirken aşağıdakilerden hangisinin göz önünde bulundurulması doğru olmaz?</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Bugünden geçmişe doğru gitme</a:t>
            </a:r>
          </a:p>
          <a:p>
            <a:pPr marL="514350" indent="-514350">
              <a:buFont typeface="+mj-lt"/>
              <a:buAutoNum type="alphaUcPeriod"/>
            </a:pPr>
            <a:r>
              <a:rPr lang="tr-TR" sz="4400" dirty="0" smtClean="0">
                <a:solidFill>
                  <a:schemeClr val="bg1"/>
                </a:solidFill>
              </a:rPr>
              <a:t>Soyut konulardan somut konulara doğru gitme</a:t>
            </a:r>
          </a:p>
          <a:p>
            <a:pPr marL="514350" indent="-514350">
              <a:buFont typeface="+mj-lt"/>
              <a:buAutoNum type="alphaUcPeriod"/>
            </a:pPr>
            <a:r>
              <a:rPr lang="tr-TR" sz="4400" dirty="0" smtClean="0">
                <a:solidFill>
                  <a:schemeClr val="bg1"/>
                </a:solidFill>
              </a:rPr>
              <a:t>Bütünden parçaya sonra tekrar bütüne gitme</a:t>
            </a:r>
          </a:p>
          <a:p>
            <a:pPr marL="514350" indent="-514350">
              <a:buFont typeface="+mj-lt"/>
              <a:buAutoNum type="alphaUcPeriod"/>
            </a:pPr>
            <a:r>
              <a:rPr lang="tr-TR" sz="4400" dirty="0" smtClean="0">
                <a:solidFill>
                  <a:schemeClr val="bg1"/>
                </a:solidFill>
              </a:rPr>
              <a:t>Yakın çevreden uzağa gitme</a:t>
            </a:r>
          </a:p>
          <a:p>
            <a:pPr marL="514350" indent="-514350">
              <a:buFont typeface="+mj-lt"/>
              <a:buAutoNum type="alphaUcPeriod"/>
            </a:pPr>
            <a:r>
              <a:rPr lang="tr-TR" sz="4400" dirty="0" smtClean="0">
                <a:solidFill>
                  <a:schemeClr val="bg1"/>
                </a:solidFill>
              </a:rPr>
              <a:t>Basitten karmaşığa doğru ilerleme</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a:solidFill>
                <a:schemeClr val="bg1"/>
              </a:solidFill>
            </a:endParaRPr>
          </a:p>
          <a:p>
            <a:pPr marL="0" indent="0">
              <a:buNone/>
            </a:pPr>
            <a:r>
              <a:rPr lang="tr-TR" sz="4400" dirty="0" smtClean="0">
                <a:solidFill>
                  <a:schemeClr val="bg1"/>
                </a:solidFill>
              </a:rPr>
              <a:t>53-Etkili ve kalıcı öğrenmeler gerçekleştirmek isteyen bir öğretmenin, aşağıdakilerden hangisini yapması uygun değildir?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Konuyu olabildiğince kısa ve öz olarak sunması</a:t>
            </a:r>
          </a:p>
          <a:p>
            <a:pPr marL="514350" indent="-514350">
              <a:buFont typeface="+mj-lt"/>
              <a:buAutoNum type="alphaUcPeriod"/>
            </a:pPr>
            <a:r>
              <a:rPr lang="tr-TR" sz="4400" dirty="0" smtClean="0">
                <a:solidFill>
                  <a:schemeClr val="bg1"/>
                </a:solidFill>
              </a:rPr>
              <a:t>Olabildiğince fazla duyu organına hitap etmesi</a:t>
            </a:r>
          </a:p>
          <a:p>
            <a:pPr marL="514350" indent="-514350">
              <a:buFont typeface="+mj-lt"/>
              <a:buAutoNum type="alphaUcPeriod"/>
            </a:pPr>
            <a:r>
              <a:rPr lang="tr-TR" sz="4400" dirty="0" smtClean="0">
                <a:solidFill>
                  <a:schemeClr val="bg1"/>
                </a:solidFill>
              </a:rPr>
              <a:t>Konuyu güncel yaşamdan örneklerle desteklemesi</a:t>
            </a:r>
          </a:p>
          <a:p>
            <a:pPr marL="514350" indent="-514350">
              <a:buFont typeface="+mj-lt"/>
              <a:buAutoNum type="alphaUcPeriod"/>
            </a:pPr>
            <a:r>
              <a:rPr lang="tr-TR" sz="4400" dirty="0" smtClean="0">
                <a:solidFill>
                  <a:schemeClr val="bg1"/>
                </a:solidFill>
              </a:rPr>
              <a:t>Öğrenilecek davranışa uygun etkinlikler seçmesi</a:t>
            </a:r>
          </a:p>
          <a:p>
            <a:pPr marL="514350" indent="-514350">
              <a:buFont typeface="+mj-lt"/>
              <a:buAutoNum type="alphaUcPeriod"/>
            </a:pPr>
            <a:r>
              <a:rPr lang="tr-TR" sz="4400" dirty="0" smtClean="0">
                <a:solidFill>
                  <a:schemeClr val="bg1"/>
                </a:solidFill>
              </a:rPr>
              <a:t>Konuyu problem çözme şeklinde ele alması</a:t>
            </a:r>
          </a:p>
          <a:p>
            <a:pPr marL="0" indent="0">
              <a:buNone/>
            </a:pPr>
            <a:endParaRPr lang="tr-TR" sz="3200" dirty="0" smtClean="0">
              <a:solidFill>
                <a:schemeClr val="bg1"/>
              </a:solidFill>
            </a:endParaRPr>
          </a:p>
          <a:p>
            <a:pPr marL="514350" indent="-514350">
              <a:buFont typeface="+mj-lt"/>
              <a:buAutoNum type="alphaUcPeriod"/>
            </a:pPr>
            <a:endParaRPr lang="tr-TR" sz="3200" dirty="0" smtClean="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lnSpcReduction="10000"/>
          </a:bodyPr>
          <a:lstStyle/>
          <a:p>
            <a:pPr marL="0" indent="0">
              <a:buNone/>
            </a:pPr>
            <a:endParaRPr lang="tr-TR" sz="3200" dirty="0" smtClean="0">
              <a:solidFill>
                <a:schemeClr val="bg1"/>
              </a:solidFill>
            </a:endParaRPr>
          </a:p>
          <a:p>
            <a:pPr marL="0" indent="0">
              <a:buNone/>
            </a:pPr>
            <a:endParaRPr lang="tr-TR" sz="3600" dirty="0" smtClean="0">
              <a:solidFill>
                <a:schemeClr val="bg1"/>
              </a:solidFill>
            </a:endParaRPr>
          </a:p>
          <a:p>
            <a:pPr marL="0" indent="0">
              <a:buNone/>
            </a:pPr>
            <a:r>
              <a:rPr lang="tr-TR" sz="4400" dirty="0" smtClean="0">
                <a:solidFill>
                  <a:schemeClr val="bg1"/>
                </a:solidFill>
              </a:rPr>
              <a:t>54-Latife öğretmen, dersinin ilk dakikalarında öğrencilerine sorula sormakta, böyle onların ne kadar bilgiye sahip olduklarını belirlemektedir. Çünkü öğrenilecek konulara temel olacak ön bilgi eksikliğinin amaca ulaşmayı engelleyeceğine inanmaktadır.</a:t>
            </a:r>
          </a:p>
          <a:p>
            <a:pPr marL="0" indent="0">
              <a:buNone/>
            </a:pPr>
            <a:endParaRPr lang="tr-TR" sz="4400" dirty="0">
              <a:solidFill>
                <a:schemeClr val="bg1"/>
              </a:solidFill>
            </a:endParaRPr>
          </a:p>
          <a:p>
            <a:pPr marL="0" indent="0">
              <a:buNone/>
            </a:pPr>
            <a:r>
              <a:rPr lang="tr-TR" sz="4400" dirty="0" smtClean="0">
                <a:solidFill>
                  <a:schemeClr val="bg1"/>
                </a:solidFill>
              </a:rPr>
              <a:t>Latife Öğretmen’in aşağıdaki öğretim ilkelerinden hangisini dikkate aldığı söylenebilir?</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Somuttan soyuta</a:t>
            </a:r>
          </a:p>
          <a:p>
            <a:pPr marL="742950" indent="-742950">
              <a:buFont typeface="+mj-lt"/>
              <a:buAutoNum type="alphaUcPeriod"/>
            </a:pPr>
            <a:r>
              <a:rPr lang="tr-TR" sz="4400" dirty="0" smtClean="0">
                <a:solidFill>
                  <a:schemeClr val="bg1"/>
                </a:solidFill>
              </a:rPr>
              <a:t>Açıklık</a:t>
            </a:r>
          </a:p>
          <a:p>
            <a:pPr marL="742950" indent="-742950">
              <a:buFont typeface="+mj-lt"/>
              <a:buAutoNum type="alphaUcPeriod"/>
            </a:pPr>
            <a:r>
              <a:rPr lang="tr-TR" sz="4400" dirty="0" smtClean="0">
                <a:solidFill>
                  <a:schemeClr val="bg1"/>
                </a:solidFill>
              </a:rPr>
              <a:t>Etkin katılım</a:t>
            </a:r>
          </a:p>
          <a:p>
            <a:pPr marL="742950" indent="-742950">
              <a:buFont typeface="+mj-lt"/>
              <a:buAutoNum type="alphaUcPeriod"/>
            </a:pPr>
            <a:r>
              <a:rPr lang="tr-TR" sz="4400" dirty="0" smtClean="0">
                <a:solidFill>
                  <a:schemeClr val="bg1"/>
                </a:solidFill>
              </a:rPr>
              <a:t>Bilinenden bilinmeyene</a:t>
            </a:r>
          </a:p>
          <a:p>
            <a:pPr marL="742950" indent="-742950">
              <a:buFont typeface="+mj-lt"/>
              <a:buAutoNum type="alphaUcPeriod"/>
            </a:pPr>
            <a:r>
              <a:rPr lang="tr-TR" sz="4400" dirty="0" smtClean="0">
                <a:solidFill>
                  <a:schemeClr val="bg1"/>
                </a:solidFill>
              </a:rPr>
              <a:t>Yakından uzağa </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26816949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lnSpcReduction="10000"/>
          </a:bodyPr>
          <a:lstStyle/>
          <a:p>
            <a:pPr marL="0" indent="0">
              <a:buNone/>
            </a:pPr>
            <a:endParaRPr lang="tr-TR" sz="4400" dirty="0" smtClean="0">
              <a:solidFill>
                <a:schemeClr val="bg1"/>
              </a:solidFill>
            </a:endParaRPr>
          </a:p>
          <a:p>
            <a:pPr marL="0" indent="0">
              <a:buNone/>
            </a:pPr>
            <a:r>
              <a:rPr lang="tr-TR" sz="4400" dirty="0" smtClean="0">
                <a:solidFill>
                  <a:schemeClr val="bg1"/>
                </a:solidFill>
              </a:rPr>
              <a:t>55-Derslerinde öğrencilerin konuşmasına, tartışmasına, sorular sormasına, eleştiriler yapmasına, ürünler ortaya koymasına imkan veren Önder Öğretmen, öğrencilerine dört işlem becerilerini öğretirken onlardan alış verişe gittiklerinde hangi işlemleri kullandıklarına dikkat etmelerini ve hangi hesaplamaları yaptıklarını yazmalarını ister. Ders içeriğini düzenlerken öğrencilerden gelen soruları dikkate alır ve onların günlük yaşamlarıyla derste yapılanları ilişkilendirmesini sağlar.</a:t>
            </a:r>
            <a:endParaRPr lang="tr-TR" sz="4400" dirty="0">
              <a:solidFill>
                <a:schemeClr val="bg1"/>
              </a:solidFill>
            </a:endParaRPr>
          </a:p>
          <a:p>
            <a:pPr marL="0" indent="0">
              <a:buNone/>
            </a:pPr>
            <a:r>
              <a:rPr lang="tr-TR" sz="4400" dirty="0" smtClean="0">
                <a:solidFill>
                  <a:schemeClr val="bg1"/>
                </a:solidFill>
              </a:rPr>
              <a:t>Önder Öğretmen’in aşağıdaki öğretim ilkelerinden hangisini temel aldığı söylenebilir?</a:t>
            </a:r>
            <a:endParaRPr lang="tr-TR" sz="4400" dirty="0">
              <a:solidFill>
                <a:schemeClr val="bg1"/>
              </a:solidFill>
            </a:endParaRPr>
          </a:p>
          <a:p>
            <a:pPr marL="742950" indent="-742950">
              <a:buFont typeface="+mj-lt"/>
              <a:buAutoNum type="alphaUcPeriod"/>
            </a:pPr>
            <a:r>
              <a:rPr lang="tr-TR" sz="4400" dirty="0" smtClean="0">
                <a:solidFill>
                  <a:schemeClr val="bg1"/>
                </a:solidFill>
              </a:rPr>
              <a:t>Açıklık</a:t>
            </a:r>
          </a:p>
          <a:p>
            <a:pPr marL="742950" indent="-742950">
              <a:buFont typeface="+mj-lt"/>
              <a:buAutoNum type="alphaUcPeriod"/>
            </a:pPr>
            <a:r>
              <a:rPr lang="tr-TR" sz="4400" dirty="0" smtClean="0">
                <a:solidFill>
                  <a:schemeClr val="bg1"/>
                </a:solidFill>
              </a:rPr>
              <a:t>Güncellik</a:t>
            </a:r>
          </a:p>
          <a:p>
            <a:pPr marL="742950" indent="-742950">
              <a:buFont typeface="+mj-lt"/>
              <a:buAutoNum type="alphaUcPeriod"/>
            </a:pPr>
            <a:r>
              <a:rPr lang="tr-TR" sz="4400" dirty="0" smtClean="0">
                <a:solidFill>
                  <a:schemeClr val="bg1"/>
                </a:solidFill>
              </a:rPr>
              <a:t>Somuttan soyuta</a:t>
            </a:r>
          </a:p>
          <a:p>
            <a:pPr marL="742950" indent="-742950">
              <a:buFont typeface="+mj-lt"/>
              <a:buAutoNum type="alphaUcPeriod"/>
            </a:pPr>
            <a:r>
              <a:rPr lang="tr-TR" sz="4400" dirty="0" smtClean="0">
                <a:solidFill>
                  <a:schemeClr val="bg1"/>
                </a:solidFill>
              </a:rPr>
              <a:t>Bilinenden bilinmeyene</a:t>
            </a:r>
          </a:p>
          <a:p>
            <a:pPr marL="742950" indent="-742950">
              <a:buFont typeface="+mj-lt"/>
              <a:buAutoNum type="alphaUcPeriod"/>
            </a:pPr>
            <a:r>
              <a:rPr lang="tr-TR" sz="4400" dirty="0" smtClean="0">
                <a:solidFill>
                  <a:schemeClr val="bg1"/>
                </a:solidFill>
              </a:rPr>
              <a:t>Yaşama yakınlık</a:t>
            </a: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26816949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600" dirty="0" smtClean="0">
              <a:solidFill>
                <a:schemeClr val="bg1"/>
              </a:solidFill>
            </a:endParaRPr>
          </a:p>
          <a:p>
            <a:pPr marL="0" indent="0">
              <a:buNone/>
            </a:pPr>
            <a:r>
              <a:rPr lang="tr-TR" sz="4400" dirty="0" smtClean="0">
                <a:solidFill>
                  <a:schemeClr val="bg1"/>
                </a:solidFill>
              </a:rPr>
              <a:t>56-Sınıf öğretmeni olan Seher Hanım öğrencilerine karmaşık ve soyut konularla ilgili açıklamalar yapacağı durumlarda, gösterim tekniğinden yararlanır. Böylece aktardıklarının herkes tarafından aynı biçimde anlaşılmasını sağlar.</a:t>
            </a:r>
            <a:endParaRPr lang="tr-TR" sz="4400" dirty="0">
              <a:solidFill>
                <a:schemeClr val="bg1"/>
              </a:solidFill>
            </a:endParaRPr>
          </a:p>
          <a:p>
            <a:pPr marL="0" indent="0">
              <a:buNone/>
            </a:pPr>
            <a:r>
              <a:rPr lang="tr-TR" sz="4400" dirty="0" smtClean="0">
                <a:solidFill>
                  <a:schemeClr val="bg1"/>
                </a:solidFill>
              </a:rPr>
              <a:t>Buna göre Seher Hanım’ın aşağıdaki öğretim ilkelerinden hangisini dikkate aldığı söylenebilir?</a:t>
            </a:r>
            <a:endParaRPr lang="tr-TR" sz="4400" dirty="0">
              <a:solidFill>
                <a:schemeClr val="bg1"/>
              </a:solidFill>
            </a:endParaRPr>
          </a:p>
          <a:p>
            <a:pPr marL="742950" indent="-742950">
              <a:buFont typeface="+mj-lt"/>
              <a:buAutoNum type="alphaUcPeriod"/>
            </a:pPr>
            <a:r>
              <a:rPr lang="tr-TR" sz="4400" dirty="0" smtClean="0">
                <a:solidFill>
                  <a:schemeClr val="bg1"/>
                </a:solidFill>
              </a:rPr>
              <a:t>Güncellik</a:t>
            </a:r>
          </a:p>
          <a:p>
            <a:pPr marL="742950" indent="-742950">
              <a:buFont typeface="+mj-lt"/>
              <a:buAutoNum type="alphaUcPeriod"/>
            </a:pPr>
            <a:r>
              <a:rPr lang="tr-TR" sz="4400" dirty="0" smtClean="0">
                <a:solidFill>
                  <a:schemeClr val="bg1"/>
                </a:solidFill>
              </a:rPr>
              <a:t>Bilinenden bilinmeyene</a:t>
            </a:r>
          </a:p>
          <a:p>
            <a:pPr marL="742950" indent="-742950">
              <a:buFont typeface="+mj-lt"/>
              <a:buAutoNum type="alphaUcPeriod"/>
            </a:pPr>
            <a:r>
              <a:rPr lang="tr-TR" sz="4400" dirty="0" smtClean="0">
                <a:solidFill>
                  <a:schemeClr val="bg1"/>
                </a:solidFill>
              </a:rPr>
              <a:t>Açıklık</a:t>
            </a:r>
          </a:p>
          <a:p>
            <a:pPr marL="742950" indent="-742950">
              <a:buFont typeface="+mj-lt"/>
              <a:buAutoNum type="alphaUcPeriod"/>
            </a:pPr>
            <a:r>
              <a:rPr lang="tr-TR" sz="4400" dirty="0" smtClean="0">
                <a:solidFill>
                  <a:schemeClr val="bg1"/>
                </a:solidFill>
              </a:rPr>
              <a:t>Hedefe görelik</a:t>
            </a:r>
          </a:p>
          <a:p>
            <a:pPr marL="742950" indent="-742950">
              <a:buFont typeface="+mj-lt"/>
              <a:buAutoNum type="alphaUcPeriod"/>
            </a:pPr>
            <a:r>
              <a:rPr lang="tr-TR" sz="4400" dirty="0" smtClean="0">
                <a:solidFill>
                  <a:schemeClr val="bg1"/>
                </a:solidFill>
              </a:rPr>
              <a:t>Yaşama yakınlık</a:t>
            </a: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77074593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fontScale="92500"/>
          </a:bodyPr>
          <a:lstStyle/>
          <a:p>
            <a:pPr marL="0" indent="0">
              <a:buNone/>
            </a:pPr>
            <a:endParaRPr lang="tr-TR" sz="3200" dirty="0" smtClean="0">
              <a:solidFill>
                <a:schemeClr val="bg1"/>
              </a:solidFill>
            </a:endParaRPr>
          </a:p>
          <a:p>
            <a:pPr marL="0" indent="0">
              <a:buNone/>
            </a:pPr>
            <a:endParaRPr lang="tr-TR" sz="4800" dirty="0" smtClean="0">
              <a:solidFill>
                <a:schemeClr val="bg1"/>
              </a:solidFill>
            </a:endParaRPr>
          </a:p>
          <a:p>
            <a:pPr marL="0" indent="0">
              <a:buNone/>
            </a:pPr>
            <a:r>
              <a:rPr lang="tr-TR" sz="4800" dirty="0" smtClean="0">
                <a:solidFill>
                  <a:schemeClr val="bg1"/>
                </a:solidFill>
              </a:rPr>
              <a:t>57-Bir öğretmenin öğrenme sürecinde aşağıdakilerden hangisini gözlemlemesi yaşama yakınlık ilkesine uygun planlamalar yaptığını gösterir?</a:t>
            </a:r>
            <a:endParaRPr lang="tr-TR" sz="4800" dirty="0">
              <a:solidFill>
                <a:schemeClr val="bg1"/>
              </a:solidFill>
            </a:endParaRPr>
          </a:p>
          <a:p>
            <a:pPr marL="742950" indent="-742950">
              <a:buFont typeface="+mj-lt"/>
              <a:buAutoNum type="alphaUcPeriod"/>
            </a:pPr>
            <a:r>
              <a:rPr lang="tr-TR" sz="4800" dirty="0" smtClean="0">
                <a:solidFill>
                  <a:schemeClr val="bg1"/>
                </a:solidFill>
              </a:rPr>
              <a:t>Bir kavramın anlamını sınıftaki tüm öğrencilerin aynı biçimde açıklaması</a:t>
            </a:r>
          </a:p>
          <a:p>
            <a:pPr marL="742950" indent="-742950">
              <a:buFont typeface="+mj-lt"/>
              <a:buAutoNum type="alphaUcPeriod"/>
            </a:pPr>
            <a:r>
              <a:rPr lang="tr-TR" sz="4800" dirty="0" smtClean="0">
                <a:solidFill>
                  <a:schemeClr val="bg1"/>
                </a:solidFill>
              </a:rPr>
              <a:t>Öğrencilerin önceki bilgileri yeni bilgilerle ilişkilendirerek anlamlandırması</a:t>
            </a:r>
          </a:p>
          <a:p>
            <a:pPr marL="742950" indent="-742950">
              <a:buFont typeface="+mj-lt"/>
              <a:buAutoNum type="alphaUcPeriod"/>
            </a:pPr>
            <a:r>
              <a:rPr lang="tr-TR" sz="4800" dirty="0" smtClean="0">
                <a:solidFill>
                  <a:schemeClr val="bg1"/>
                </a:solidFill>
              </a:rPr>
              <a:t>Öğrencilerin dokunarak ve görerek öğrendikleri bilgilerin kalıcı olduğunu saptaması</a:t>
            </a:r>
          </a:p>
          <a:p>
            <a:pPr marL="742950" indent="-742950">
              <a:buFont typeface="+mj-lt"/>
              <a:buAutoNum type="alphaUcPeriod"/>
            </a:pPr>
            <a:r>
              <a:rPr lang="tr-TR" sz="4800" dirty="0" smtClean="0">
                <a:solidFill>
                  <a:schemeClr val="bg1"/>
                </a:solidFill>
              </a:rPr>
              <a:t>Öğrencilerin kantin alış verişinde kişi başına düşen para üstünü hesaplaması</a:t>
            </a:r>
          </a:p>
          <a:p>
            <a:pPr marL="742950" indent="-742950">
              <a:buFont typeface="+mj-lt"/>
              <a:buAutoNum type="alphaUcPeriod"/>
            </a:pPr>
            <a:r>
              <a:rPr lang="tr-TR" sz="4800" dirty="0" smtClean="0">
                <a:solidFill>
                  <a:schemeClr val="bg1"/>
                </a:solidFill>
              </a:rPr>
              <a:t>Öğrencilerin bir etkinlik kapsamında birden fazla konunun bilgilerini pekiştirmesi</a:t>
            </a: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8794677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r>
              <a:rPr lang="tr-TR" sz="4400" dirty="0" smtClean="0">
                <a:solidFill>
                  <a:schemeClr val="bg1"/>
                </a:solidFill>
              </a:rPr>
              <a:t>58-Tarih dersi öğretmeni Gülcan Hanım, ‘’ Milli bilinç uyanıyor’’ konusu kapsamında etkinliklerin başlangıç bölümünde öğrencilerine ‘’ Biz Ankara’nın Gölbaşı ilçesinde yaşıyoruz. İsterseniz önce bu coğrafyadaki halkın o dönemdeki mücadelelere katkısından söz edelim.’’ açıklamasını yapmıştır.</a:t>
            </a:r>
          </a:p>
          <a:p>
            <a:pPr marL="0" indent="0">
              <a:buNone/>
            </a:pPr>
            <a:endParaRPr lang="tr-TR" sz="4400" dirty="0">
              <a:solidFill>
                <a:schemeClr val="bg1"/>
              </a:solidFill>
            </a:endParaRPr>
          </a:p>
          <a:p>
            <a:pPr marL="0" indent="0">
              <a:buNone/>
            </a:pPr>
            <a:r>
              <a:rPr lang="tr-TR" sz="4400" dirty="0" smtClean="0">
                <a:solidFill>
                  <a:schemeClr val="bg1"/>
                </a:solidFill>
              </a:rPr>
              <a:t>Gülcan Hanım’ın öğretim sürecinde aşağıdaki işlemlerden özellikle hangisini gerçekleştirmeye çalıştığı söylenebilir?</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Öğrencilerin yaparak yaşayarak öğrenmelerini sağlamak</a:t>
            </a:r>
          </a:p>
          <a:p>
            <a:pPr marL="742950" indent="-742950">
              <a:buFont typeface="+mj-lt"/>
              <a:buAutoNum type="alphaUcPeriod"/>
            </a:pPr>
            <a:r>
              <a:rPr lang="tr-TR" sz="4400" dirty="0" smtClean="0">
                <a:solidFill>
                  <a:schemeClr val="bg1"/>
                </a:solidFill>
              </a:rPr>
              <a:t>Bir etkinlikle birden fazla kazanımı gerçekleştirmek</a:t>
            </a:r>
          </a:p>
          <a:p>
            <a:pPr marL="742950" indent="-742950">
              <a:buFont typeface="+mj-lt"/>
              <a:buAutoNum type="alphaUcPeriod"/>
            </a:pPr>
            <a:r>
              <a:rPr lang="tr-TR" sz="4400" dirty="0" smtClean="0">
                <a:solidFill>
                  <a:schemeClr val="bg1"/>
                </a:solidFill>
              </a:rPr>
              <a:t>İçeriği yer ve yaşayış kapsamında çevreye uygun düzenlemek</a:t>
            </a:r>
          </a:p>
          <a:p>
            <a:pPr marL="742950" indent="-742950">
              <a:buFont typeface="+mj-lt"/>
              <a:buAutoNum type="alphaUcPeriod"/>
            </a:pPr>
            <a:r>
              <a:rPr lang="tr-TR" sz="4400" dirty="0" smtClean="0">
                <a:solidFill>
                  <a:schemeClr val="bg1"/>
                </a:solidFill>
              </a:rPr>
              <a:t>Bilgileri gerçek yaşamda kullanılacak türden seçmek</a:t>
            </a:r>
          </a:p>
          <a:p>
            <a:pPr marL="742950" indent="-742950">
              <a:buFont typeface="+mj-lt"/>
              <a:buAutoNum type="alphaUcPeriod"/>
            </a:pPr>
            <a:r>
              <a:rPr lang="tr-TR" sz="4400" dirty="0" smtClean="0">
                <a:solidFill>
                  <a:schemeClr val="bg1"/>
                </a:solidFill>
              </a:rPr>
              <a:t>Bilginin herkesçe aynı biçimde anlaşılmasına gayret etmek</a:t>
            </a: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8794677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600" dirty="0" smtClean="0">
              <a:solidFill>
                <a:schemeClr val="bg1"/>
              </a:solidFill>
            </a:endParaRPr>
          </a:p>
          <a:p>
            <a:pPr marL="0" indent="0">
              <a:buNone/>
            </a:pPr>
            <a:r>
              <a:rPr lang="tr-TR" sz="4400" dirty="0" smtClean="0">
                <a:solidFill>
                  <a:schemeClr val="bg1"/>
                </a:solidFill>
              </a:rPr>
              <a:t>59-Aşağıdakilerden hangisi öğretim sürecinde açıklık ilkesinin dikkate alındığına  kanıt olarak gösterilemez?</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Bilgileri sade ve akıcı bir dil ile aktarma</a:t>
            </a:r>
          </a:p>
          <a:p>
            <a:pPr marL="742950" indent="-742950">
              <a:buFont typeface="+mj-lt"/>
              <a:buAutoNum type="alphaUcPeriod"/>
            </a:pPr>
            <a:r>
              <a:rPr lang="tr-TR" sz="4400" dirty="0" smtClean="0">
                <a:solidFill>
                  <a:schemeClr val="bg1"/>
                </a:solidFill>
              </a:rPr>
              <a:t>Bilgileri farklı duyu organlarıyla kazandırma</a:t>
            </a:r>
          </a:p>
          <a:p>
            <a:pPr marL="742950" indent="-742950">
              <a:buFont typeface="+mj-lt"/>
              <a:buAutoNum type="alphaUcPeriod"/>
            </a:pPr>
            <a:r>
              <a:rPr lang="tr-TR" sz="4400" dirty="0" smtClean="0">
                <a:solidFill>
                  <a:schemeClr val="bg1"/>
                </a:solidFill>
              </a:rPr>
              <a:t>Derste birden fazla örnekten yararlanma</a:t>
            </a:r>
          </a:p>
          <a:p>
            <a:pPr marL="742950" indent="-742950">
              <a:buFont typeface="+mj-lt"/>
              <a:buAutoNum type="alphaUcPeriod"/>
            </a:pPr>
            <a:r>
              <a:rPr lang="tr-TR" sz="4400" dirty="0" smtClean="0">
                <a:solidFill>
                  <a:schemeClr val="bg1"/>
                </a:solidFill>
              </a:rPr>
              <a:t>Öğretim sürecinin verimliliği için plan yapma</a:t>
            </a:r>
          </a:p>
          <a:p>
            <a:pPr marL="742950" indent="-742950">
              <a:buFont typeface="+mj-lt"/>
              <a:buAutoNum type="alphaUcPeriod"/>
            </a:pPr>
            <a:r>
              <a:rPr lang="tr-TR" sz="4400" dirty="0" smtClean="0">
                <a:solidFill>
                  <a:schemeClr val="bg1"/>
                </a:solidFill>
              </a:rPr>
              <a:t>Olay ve olguları materyal üzerinden anlatma</a:t>
            </a:r>
          </a:p>
          <a:p>
            <a:pPr marL="0" indent="0">
              <a:buNone/>
            </a:pPr>
            <a:endParaRPr lang="tr-TR" sz="3600" dirty="0" smtClean="0">
              <a:solidFill>
                <a:schemeClr val="bg1"/>
              </a:solidFill>
            </a:endParaRPr>
          </a:p>
          <a:p>
            <a:pPr marL="742950" indent="-742950">
              <a:buFont typeface="+mj-lt"/>
              <a:buAutoNum type="alphaUcPeriod"/>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70511481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600" dirty="0" smtClean="0">
              <a:solidFill>
                <a:schemeClr val="bg1"/>
              </a:solidFill>
            </a:endParaRPr>
          </a:p>
          <a:p>
            <a:pPr marL="0" indent="0">
              <a:buNone/>
            </a:pPr>
            <a:r>
              <a:rPr lang="tr-TR" sz="4400" dirty="0" smtClean="0">
                <a:solidFill>
                  <a:schemeClr val="bg1"/>
                </a:solidFill>
              </a:rPr>
              <a:t>60-Öğretmen hazırladığı bir materyali uyguladıktan sonra  bunda kullandığı sözcüklerin öğrencilerin gelişim düzeylerinin üzerinde olduğunu ve örneklerin öğrencilerin ilgisini çekmediğini gözlemlemiştir.</a:t>
            </a:r>
            <a:endParaRPr lang="tr-TR" sz="4400" dirty="0">
              <a:solidFill>
                <a:schemeClr val="bg1"/>
              </a:solidFill>
            </a:endParaRPr>
          </a:p>
          <a:p>
            <a:pPr marL="0" indent="0">
              <a:buNone/>
            </a:pPr>
            <a:r>
              <a:rPr lang="tr-TR" sz="4400" dirty="0" smtClean="0">
                <a:solidFill>
                  <a:schemeClr val="bg1"/>
                </a:solidFill>
              </a:rPr>
              <a:t>Buna göre öğretmenin, materyal hazırlarken aşağıdaki öğretim ilkelerinden hangisine kesinlikle uymadığı söylenebilir?</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Yakından uzağa</a:t>
            </a:r>
          </a:p>
          <a:p>
            <a:pPr marL="742950" indent="-742950">
              <a:buFont typeface="+mj-lt"/>
              <a:buAutoNum type="alphaUcPeriod"/>
            </a:pPr>
            <a:r>
              <a:rPr lang="tr-TR" sz="4400" dirty="0" smtClean="0">
                <a:solidFill>
                  <a:schemeClr val="bg1"/>
                </a:solidFill>
              </a:rPr>
              <a:t>Somuttan soyuta</a:t>
            </a:r>
          </a:p>
          <a:p>
            <a:pPr marL="742950" indent="-742950">
              <a:buFont typeface="+mj-lt"/>
              <a:buAutoNum type="alphaUcPeriod"/>
            </a:pPr>
            <a:r>
              <a:rPr lang="tr-TR" sz="4400" dirty="0" smtClean="0">
                <a:solidFill>
                  <a:schemeClr val="bg1"/>
                </a:solidFill>
              </a:rPr>
              <a:t>Etkin katılım</a:t>
            </a:r>
          </a:p>
          <a:p>
            <a:pPr marL="742950" indent="-742950">
              <a:buFont typeface="+mj-lt"/>
              <a:buAutoNum type="alphaUcPeriod"/>
            </a:pPr>
            <a:r>
              <a:rPr lang="tr-TR" sz="4400" dirty="0" smtClean="0">
                <a:solidFill>
                  <a:schemeClr val="bg1"/>
                </a:solidFill>
              </a:rPr>
              <a:t>Bireye görelik</a:t>
            </a:r>
          </a:p>
          <a:p>
            <a:pPr marL="742950" indent="-742950">
              <a:buFont typeface="+mj-lt"/>
              <a:buAutoNum type="alphaUcPeriod"/>
            </a:pPr>
            <a:r>
              <a:rPr lang="tr-TR" sz="4400" dirty="0" smtClean="0">
                <a:solidFill>
                  <a:schemeClr val="bg1"/>
                </a:solidFill>
              </a:rPr>
              <a:t>Bilinenden bilinmeyene</a:t>
            </a:r>
          </a:p>
          <a:p>
            <a:pPr marL="0" indent="0">
              <a:buNone/>
            </a:pPr>
            <a:endParaRPr lang="tr-TR" sz="3600" dirty="0" smtClean="0">
              <a:solidFill>
                <a:schemeClr val="bg1"/>
              </a:solidFill>
            </a:endParaRPr>
          </a:p>
        </p:txBody>
      </p:sp>
    </p:spTree>
    <p:extLst>
      <p:ext uri="{BB962C8B-B14F-4D97-AF65-F5344CB8AC3E}">
        <p14:creationId xmlns:p14="http://schemas.microsoft.com/office/powerpoint/2010/main" val="270511481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lnSpcReduction="10000"/>
          </a:bodyPr>
          <a:lstStyle/>
          <a:p>
            <a:pPr marL="0" indent="0">
              <a:buNone/>
            </a:pPr>
            <a:endParaRPr lang="tr-TR" sz="4000" dirty="0" smtClean="0">
              <a:solidFill>
                <a:schemeClr val="bg1"/>
              </a:solidFill>
            </a:endParaRPr>
          </a:p>
          <a:p>
            <a:pPr marL="0" indent="0">
              <a:buNone/>
            </a:pPr>
            <a:r>
              <a:rPr lang="tr-TR" sz="4000" dirty="0" smtClean="0">
                <a:solidFill>
                  <a:schemeClr val="bg1"/>
                </a:solidFill>
              </a:rPr>
              <a:t>61-Elif Öğretmen, ‘’ İnsanlar toplumun manevi ve ahlaki değerlerine uymazsa neler olabilir?’’ sorularını ele alan bir tartışma yaptıracaktır.  Bunun için öğrencileri beşerli gruplara ayırır, her gruptan bir sözcü seçmesini ister. Gruplara be dakika süreleri olduğunu ve bu sorunun yanıtını kendi içlerinde tartışmalarını beklediğini belirtir. Sürenin sonunda grubun sözcüleri, grupların yanıtlarını açıklar. Elif Öğretmen bunları tahtaya yazar ve bu görüşler hakkında sınıfça tartışma yapılmasını sağlar. Tartışma tamamlandıktan sonra Elif Öğretmen, insanların toplumun manevi ve ahlaki değerlerine uymaları gerektiğini, yoksa toplumdan dışlanabileceklerini belirterek dersi tamamlar.</a:t>
            </a:r>
            <a:endParaRPr lang="tr-TR" sz="4000" dirty="0">
              <a:solidFill>
                <a:schemeClr val="bg1"/>
              </a:solidFill>
            </a:endParaRPr>
          </a:p>
          <a:p>
            <a:pPr marL="0" indent="0">
              <a:buNone/>
            </a:pPr>
            <a:r>
              <a:rPr lang="tr-TR" sz="4000" dirty="0" smtClean="0">
                <a:solidFill>
                  <a:schemeClr val="bg1"/>
                </a:solidFill>
              </a:rPr>
              <a:t>Elif Öğretmen’in dersin son bölümünde verdiği mesaj, aşağıdaki öğretim ilkelerinden hangisini temele aldığını gösterir?</a:t>
            </a:r>
          </a:p>
          <a:p>
            <a:pPr marL="742950" indent="-742950">
              <a:buFont typeface="+mj-lt"/>
              <a:buAutoNum type="alphaUcPeriod"/>
            </a:pPr>
            <a:r>
              <a:rPr lang="tr-TR" sz="4000" dirty="0" smtClean="0">
                <a:solidFill>
                  <a:schemeClr val="bg1"/>
                </a:solidFill>
              </a:rPr>
              <a:t>Açıklık</a:t>
            </a:r>
          </a:p>
          <a:p>
            <a:pPr marL="742950" indent="-742950">
              <a:buFont typeface="+mj-lt"/>
              <a:buAutoNum type="alphaUcPeriod"/>
            </a:pPr>
            <a:r>
              <a:rPr lang="tr-TR" sz="4000" dirty="0" smtClean="0">
                <a:solidFill>
                  <a:schemeClr val="bg1"/>
                </a:solidFill>
              </a:rPr>
              <a:t>Ekonomiklik</a:t>
            </a:r>
          </a:p>
          <a:p>
            <a:pPr marL="742950" indent="-742950">
              <a:buFont typeface="+mj-lt"/>
              <a:buAutoNum type="alphaUcPeriod"/>
            </a:pPr>
            <a:r>
              <a:rPr lang="tr-TR" sz="4000" dirty="0" smtClean="0">
                <a:solidFill>
                  <a:schemeClr val="bg1"/>
                </a:solidFill>
              </a:rPr>
              <a:t>Yaşama yakınlık</a:t>
            </a:r>
          </a:p>
          <a:p>
            <a:pPr marL="742950" indent="-742950">
              <a:buFont typeface="+mj-lt"/>
              <a:buAutoNum type="alphaUcPeriod"/>
            </a:pPr>
            <a:r>
              <a:rPr lang="tr-TR" sz="4000" dirty="0" smtClean="0">
                <a:solidFill>
                  <a:schemeClr val="bg1"/>
                </a:solidFill>
              </a:rPr>
              <a:t>Güncellik</a:t>
            </a:r>
          </a:p>
          <a:p>
            <a:pPr marL="742950" indent="-742950">
              <a:buFont typeface="+mj-lt"/>
              <a:buAutoNum type="alphaUcPeriod"/>
            </a:pPr>
            <a:r>
              <a:rPr lang="tr-TR" sz="4000" dirty="0" smtClean="0">
                <a:solidFill>
                  <a:schemeClr val="bg1"/>
                </a:solidFill>
              </a:rPr>
              <a:t>Sosyallik</a:t>
            </a: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705114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3600" dirty="0" smtClean="0">
                <a:solidFill>
                  <a:schemeClr val="bg1"/>
                </a:solidFill>
              </a:rPr>
              <a:t>                                         </a:t>
            </a:r>
            <a:r>
              <a:rPr lang="tr-TR" sz="3600" b="1" u="sng" dirty="0" smtClean="0">
                <a:solidFill>
                  <a:schemeClr val="bg1"/>
                </a:solidFill>
              </a:rPr>
              <a:t>3-ÖĞRENME-ÖĞRETME AKTİVİTELERİ</a:t>
            </a:r>
          </a:p>
          <a:p>
            <a:pPr>
              <a:buFont typeface="Wingdings" panose="05000000000000000000" pitchFamily="2" charset="2"/>
              <a:buChar char="q"/>
            </a:pPr>
            <a:r>
              <a:rPr lang="tr-TR" sz="3600" dirty="0" smtClean="0">
                <a:solidFill>
                  <a:schemeClr val="bg1"/>
                </a:solidFill>
              </a:rPr>
              <a:t>Öğrenme-öğretme aktiviteleri, yani sistemin süreç ögesi, eğitim sisteminin verimli işlemesi açısından en önemli ögedir.</a:t>
            </a:r>
          </a:p>
          <a:p>
            <a:pPr>
              <a:buFont typeface="Wingdings" panose="05000000000000000000" pitchFamily="2" charset="2"/>
              <a:buChar char="q"/>
            </a:pPr>
            <a:r>
              <a:rPr lang="tr-TR" sz="3600" dirty="0" smtClean="0">
                <a:solidFill>
                  <a:schemeClr val="bg1"/>
                </a:solidFill>
              </a:rPr>
              <a:t>Öğrenme-öğretme aktiviteleri, sistemin süreç ögesindeki etkinliklerin neler olacağını ifade eder. </a:t>
            </a:r>
          </a:p>
          <a:p>
            <a:pPr>
              <a:buFont typeface="Wingdings" panose="05000000000000000000" pitchFamily="2" charset="2"/>
              <a:buChar char="q"/>
            </a:pPr>
            <a:r>
              <a:rPr lang="tr-TR" sz="3600" dirty="0" smtClean="0">
                <a:solidFill>
                  <a:schemeClr val="bg1"/>
                </a:solidFill>
              </a:rPr>
              <a:t>Öğretim etkinlikleri planlanırken dersin hedeflerinin dikkate alınması en önemli husustur.</a:t>
            </a:r>
          </a:p>
          <a:p>
            <a:pPr>
              <a:buFont typeface="Wingdings" panose="05000000000000000000" pitchFamily="2" charset="2"/>
              <a:buChar char="q"/>
            </a:pPr>
            <a:r>
              <a:rPr lang="tr-TR" sz="3600" dirty="0" smtClean="0">
                <a:solidFill>
                  <a:schemeClr val="bg1"/>
                </a:solidFill>
              </a:rPr>
              <a:t>Dersin belirlenen hedeflerinin gerçekleştirilebilmesi için öğrencilerin </a:t>
            </a:r>
            <a:r>
              <a:rPr lang="tr-TR" sz="3600" dirty="0" err="1" smtClean="0">
                <a:solidFill>
                  <a:schemeClr val="bg1"/>
                </a:solidFill>
              </a:rPr>
              <a:t>hazırbulunuşluk</a:t>
            </a:r>
            <a:r>
              <a:rPr lang="tr-TR" sz="3600" dirty="0" smtClean="0">
                <a:solidFill>
                  <a:schemeClr val="bg1"/>
                </a:solidFill>
              </a:rPr>
              <a:t> düzeyleri ve diğer öğretim koşulları da dikkate alınarak öğretim etkinlikleri planlanmalıdır.</a:t>
            </a:r>
          </a:p>
          <a:p>
            <a:pPr>
              <a:buFont typeface="Wingdings" panose="05000000000000000000" pitchFamily="2" charset="2"/>
              <a:buChar char="q"/>
            </a:pPr>
            <a:r>
              <a:rPr lang="tr-TR" sz="3600" dirty="0" smtClean="0">
                <a:solidFill>
                  <a:schemeClr val="bg1"/>
                </a:solidFill>
              </a:rPr>
              <a:t>Öğretimde uygun yöntem ve tekniklerin kullanılması, öğretimi kolaylaştıracak araç ve gereçlerin kullanılması bu süreci verimli kılar.</a:t>
            </a:r>
          </a:p>
          <a:p>
            <a:pPr marL="0" indent="0">
              <a:buNone/>
            </a:pPr>
            <a:endParaRPr lang="tr-TR" sz="3200" dirty="0" smtClean="0">
              <a:solidFill>
                <a:schemeClr val="bg1"/>
              </a:solidFill>
            </a:endParaRPr>
          </a:p>
          <a:p>
            <a:pPr>
              <a:buFont typeface="Wingdings" panose="05000000000000000000" pitchFamily="2" charset="2"/>
              <a:buChar char="q"/>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1269513" y="7056859"/>
            <a:ext cx="14905656" cy="30243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r>
              <a:rPr lang="tr-TR" sz="3600" dirty="0" smtClean="0">
                <a:solidFill>
                  <a:schemeClr val="bg1"/>
                </a:solidFill>
              </a:rPr>
              <a:t>Öğrenme-öğretme aktiviteleri; belirlenen hedef davranışların kazandırılması için yapılan etkinliklerin tümüdür.</a:t>
            </a:r>
          </a:p>
          <a:p>
            <a:pPr marL="457200" indent="-457200">
              <a:buFont typeface="Wingdings" panose="05000000000000000000" pitchFamily="2" charset="2"/>
              <a:buChar char="q"/>
            </a:pPr>
            <a:r>
              <a:rPr lang="tr-TR" sz="3600" dirty="0" smtClean="0">
                <a:solidFill>
                  <a:schemeClr val="bg1"/>
                </a:solidFill>
              </a:rPr>
              <a:t>Sistemin süreç aşamasında, hedef davranışları öğrencilere kazandırmak için gerekli uyarıcıların düzenlenip uygulamaya konulması önemlidir.</a:t>
            </a:r>
          </a:p>
          <a:p>
            <a:pPr marL="457200" indent="-457200">
              <a:buFont typeface="Wingdings" panose="05000000000000000000" pitchFamily="2" charset="2"/>
              <a:buChar char="q"/>
            </a:pPr>
            <a:endParaRPr lang="tr-TR" sz="3200" dirty="0">
              <a:solidFill>
                <a:schemeClr val="bg1"/>
              </a:solidFill>
            </a:endParaRP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lnSpcReduction="10000"/>
          </a:bodyPr>
          <a:lstStyle/>
          <a:p>
            <a:pPr marL="0" indent="0">
              <a:buNone/>
            </a:pPr>
            <a:endParaRPr lang="tr-TR" sz="4000" dirty="0" smtClean="0">
              <a:solidFill>
                <a:schemeClr val="bg1"/>
              </a:solidFill>
            </a:endParaRPr>
          </a:p>
          <a:p>
            <a:pPr marL="0" indent="0">
              <a:buNone/>
            </a:pPr>
            <a:r>
              <a:rPr lang="tr-TR" sz="4000" dirty="0" smtClean="0">
                <a:solidFill>
                  <a:schemeClr val="bg1"/>
                </a:solidFill>
              </a:rPr>
              <a:t>62-Okul öncesi öğretmeni olan Sibel Hanım ‘’ Çocuklar çok seveceğiniz bir kes-yapıştır-boya etkinliği yapacağız.’’ diyerek keloğlan ve kıyafetlerinin resimlerinin bulunduğu kartonları öğrencilerine dağıtmıştır. ‘’ Çocuklar şimdi beni dikkatlice izleyin önce nasıl yapacağınızı size göstereceğim ardından da  hep beraber istediğiniz kıyafeti kesip Keloğlan’a giydireceğiz.’’ diyerek etkinliği başlatmıştır. Öğrencilerinin makas tutma konusunda başarısız olduklarını fark  eden Sibel Hanım, kesme işleminde öğrencilerine yardım ederek başarıya ulaşmalarını sağlamıştır.</a:t>
            </a:r>
            <a:endParaRPr lang="tr-TR" sz="4000" dirty="0">
              <a:solidFill>
                <a:schemeClr val="bg1"/>
              </a:solidFill>
            </a:endParaRPr>
          </a:p>
          <a:p>
            <a:pPr marL="0" indent="0">
              <a:buNone/>
            </a:pPr>
            <a:r>
              <a:rPr lang="tr-TR" sz="4000" dirty="0" smtClean="0">
                <a:solidFill>
                  <a:schemeClr val="bg1"/>
                </a:solidFill>
              </a:rPr>
              <a:t>Öğrencilerin makas tutma konusunda başarısız olduklarını fark eden Sibel Hanım, kesme işleminde öğrencilerine yardım ederek başarıya ulaşmalarını sağlamıştır. Sibel Hanım, bu süreçte etkinlik seçerken hangi öğretim ilkesini göz ardı etmiştir?</a:t>
            </a:r>
            <a:endParaRPr lang="tr-TR" sz="4000" dirty="0">
              <a:solidFill>
                <a:schemeClr val="bg1"/>
              </a:solidFill>
            </a:endParaRPr>
          </a:p>
          <a:p>
            <a:pPr marL="742950" indent="-742950">
              <a:buFont typeface="+mj-lt"/>
              <a:buAutoNum type="alphaUcPeriod"/>
            </a:pPr>
            <a:r>
              <a:rPr lang="tr-TR" sz="4000" dirty="0" smtClean="0">
                <a:solidFill>
                  <a:schemeClr val="bg1"/>
                </a:solidFill>
              </a:rPr>
              <a:t>Somuttan soyuta</a:t>
            </a:r>
          </a:p>
          <a:p>
            <a:pPr marL="742950" indent="-742950">
              <a:buFont typeface="+mj-lt"/>
              <a:buAutoNum type="alphaUcPeriod"/>
            </a:pPr>
            <a:r>
              <a:rPr lang="tr-TR" sz="4000" dirty="0" err="1" smtClean="0">
                <a:solidFill>
                  <a:schemeClr val="bg1"/>
                </a:solidFill>
              </a:rPr>
              <a:t>Ayanilik</a:t>
            </a:r>
            <a:endParaRPr lang="tr-TR" sz="4000" dirty="0" smtClean="0">
              <a:solidFill>
                <a:schemeClr val="bg1"/>
              </a:solidFill>
            </a:endParaRPr>
          </a:p>
          <a:p>
            <a:pPr marL="742950" indent="-742950">
              <a:buFont typeface="+mj-lt"/>
              <a:buAutoNum type="alphaUcPeriod"/>
            </a:pPr>
            <a:r>
              <a:rPr lang="tr-TR" sz="4000" dirty="0" smtClean="0">
                <a:solidFill>
                  <a:schemeClr val="bg1"/>
                </a:solidFill>
              </a:rPr>
              <a:t>Öğrenciye görelik</a:t>
            </a:r>
          </a:p>
          <a:p>
            <a:pPr marL="742950" indent="-742950">
              <a:buFont typeface="+mj-lt"/>
              <a:buAutoNum type="alphaUcPeriod"/>
            </a:pPr>
            <a:r>
              <a:rPr lang="tr-TR" sz="4000" dirty="0" smtClean="0">
                <a:solidFill>
                  <a:schemeClr val="bg1"/>
                </a:solidFill>
              </a:rPr>
              <a:t>Sosyallik</a:t>
            </a:r>
          </a:p>
          <a:p>
            <a:pPr marL="742950" indent="-742950">
              <a:buFont typeface="+mj-lt"/>
              <a:buAutoNum type="alphaUcPeriod"/>
            </a:pPr>
            <a:r>
              <a:rPr lang="tr-TR" sz="4000" dirty="0" smtClean="0">
                <a:solidFill>
                  <a:schemeClr val="bg1"/>
                </a:solidFill>
              </a:rPr>
              <a:t>Yaşama yakınlık</a:t>
            </a: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300455236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600" dirty="0" smtClean="0">
              <a:solidFill>
                <a:schemeClr val="bg1"/>
              </a:solidFill>
            </a:endParaRPr>
          </a:p>
          <a:p>
            <a:pPr marL="0" indent="0">
              <a:buNone/>
            </a:pPr>
            <a:r>
              <a:rPr lang="tr-TR" sz="4400" dirty="0" smtClean="0">
                <a:solidFill>
                  <a:schemeClr val="bg1"/>
                </a:solidFill>
              </a:rPr>
              <a:t>63-Bir hayat bilgisi öğretmeni öğrencileri ile süreci düzenlerken onların  çok yönlü gelişmesine özen göstermekte ve beraberinde süreci geniş alan tasarımı ile desteklemektedir.</a:t>
            </a:r>
          </a:p>
          <a:p>
            <a:pPr marL="0" indent="0">
              <a:buNone/>
            </a:pPr>
            <a:endParaRPr lang="tr-TR" sz="4400" dirty="0">
              <a:solidFill>
                <a:schemeClr val="bg1"/>
              </a:solidFill>
            </a:endParaRPr>
          </a:p>
          <a:p>
            <a:pPr marL="0" indent="0">
              <a:buNone/>
            </a:pPr>
            <a:r>
              <a:rPr lang="tr-TR" sz="4400" dirty="0" smtClean="0">
                <a:solidFill>
                  <a:schemeClr val="bg1"/>
                </a:solidFill>
              </a:rPr>
              <a:t>Buna göre hayat bilgisi dersinde öğretmenin belirli gün ve haftaları bu düzende işlemesi aşağıdaki öğrenme ilkelerinden hangisi ile açıklanmaktadır?</a:t>
            </a:r>
          </a:p>
          <a:p>
            <a:pPr marL="742950" indent="-742950">
              <a:buFont typeface="+mj-lt"/>
              <a:buAutoNum type="alphaUcPeriod"/>
            </a:pPr>
            <a:r>
              <a:rPr lang="tr-TR" sz="4400" dirty="0" smtClean="0">
                <a:solidFill>
                  <a:schemeClr val="bg1"/>
                </a:solidFill>
              </a:rPr>
              <a:t>Öğrenciye görelik</a:t>
            </a:r>
          </a:p>
          <a:p>
            <a:pPr marL="742950" indent="-742950">
              <a:buFont typeface="+mj-lt"/>
              <a:buAutoNum type="alphaUcPeriod"/>
            </a:pPr>
            <a:r>
              <a:rPr lang="tr-TR" sz="4400" dirty="0" smtClean="0">
                <a:solidFill>
                  <a:schemeClr val="bg1"/>
                </a:solidFill>
              </a:rPr>
              <a:t>Açıklık</a:t>
            </a:r>
          </a:p>
          <a:p>
            <a:pPr marL="742950" indent="-742950">
              <a:buFont typeface="+mj-lt"/>
              <a:buAutoNum type="alphaUcPeriod"/>
            </a:pPr>
            <a:r>
              <a:rPr lang="tr-TR" sz="4400" dirty="0" smtClean="0">
                <a:solidFill>
                  <a:schemeClr val="bg1"/>
                </a:solidFill>
              </a:rPr>
              <a:t>Transfer edebilme</a:t>
            </a:r>
          </a:p>
          <a:p>
            <a:pPr marL="742950" indent="-742950">
              <a:buFont typeface="+mj-lt"/>
              <a:buAutoNum type="alphaUcPeriod"/>
            </a:pPr>
            <a:r>
              <a:rPr lang="tr-TR" sz="4400" dirty="0" err="1" smtClean="0">
                <a:solidFill>
                  <a:schemeClr val="bg1"/>
                </a:solidFill>
              </a:rPr>
              <a:t>Hayatilik</a:t>
            </a:r>
            <a:endParaRPr lang="tr-TR" sz="4400" dirty="0" smtClean="0">
              <a:solidFill>
                <a:schemeClr val="bg1"/>
              </a:solidFill>
            </a:endParaRPr>
          </a:p>
          <a:p>
            <a:pPr marL="742950" indent="-742950">
              <a:buFont typeface="+mj-lt"/>
              <a:buAutoNum type="alphaUcPeriod"/>
            </a:pPr>
            <a:r>
              <a:rPr lang="tr-TR" sz="4400" dirty="0" smtClean="0">
                <a:solidFill>
                  <a:schemeClr val="bg1"/>
                </a:solidFill>
              </a:rPr>
              <a:t>Bütünlük</a:t>
            </a: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199681194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600" dirty="0" smtClean="0">
              <a:solidFill>
                <a:schemeClr val="bg1"/>
              </a:solidFill>
            </a:endParaRPr>
          </a:p>
          <a:p>
            <a:pPr marL="0" indent="0">
              <a:buNone/>
            </a:pPr>
            <a:r>
              <a:rPr lang="tr-TR" sz="4400" dirty="0" smtClean="0">
                <a:solidFill>
                  <a:schemeClr val="bg1"/>
                </a:solidFill>
              </a:rPr>
              <a:t>64-Yapılan bir incelemede dördüncü sınıf sosyal bilgiler dersi için hazırlanan ders kitaplarının henüz somut düşünme döneminde olan öğrencilerin anlayamayacakları soyut kavramlarla ve düzeylerine uygun olmayan örneklerle dolu olduğu  belirlenmiştir.</a:t>
            </a:r>
          </a:p>
          <a:p>
            <a:pPr marL="0" indent="0">
              <a:buNone/>
            </a:pPr>
            <a:endParaRPr lang="tr-TR" sz="4400" dirty="0">
              <a:solidFill>
                <a:schemeClr val="bg1"/>
              </a:solidFill>
            </a:endParaRPr>
          </a:p>
          <a:p>
            <a:pPr marL="0" indent="0">
              <a:buNone/>
            </a:pPr>
            <a:r>
              <a:rPr lang="tr-TR" sz="4400" dirty="0" smtClean="0">
                <a:solidFill>
                  <a:schemeClr val="bg1"/>
                </a:solidFill>
              </a:rPr>
              <a:t>Bu durum, ders kitaplarının hazırlanırken aşağıdaki ilkelerden hangisine yeterince dikkat edilmediğinin göstergesidir?</a:t>
            </a:r>
          </a:p>
          <a:p>
            <a:pPr marL="742950" indent="-742950">
              <a:buFont typeface="+mj-lt"/>
              <a:buAutoNum type="alphaUcPeriod"/>
            </a:pPr>
            <a:r>
              <a:rPr lang="tr-TR" sz="4400" dirty="0" smtClean="0">
                <a:solidFill>
                  <a:schemeClr val="bg1"/>
                </a:solidFill>
              </a:rPr>
              <a:t>Etkin katılım</a:t>
            </a:r>
          </a:p>
          <a:p>
            <a:pPr marL="742950" indent="-742950">
              <a:buFont typeface="+mj-lt"/>
              <a:buAutoNum type="alphaUcPeriod"/>
            </a:pPr>
            <a:r>
              <a:rPr lang="tr-TR" sz="4400" dirty="0" smtClean="0">
                <a:solidFill>
                  <a:schemeClr val="bg1"/>
                </a:solidFill>
              </a:rPr>
              <a:t>Somuttan soyuta</a:t>
            </a:r>
          </a:p>
          <a:p>
            <a:pPr marL="742950" indent="-742950">
              <a:buFont typeface="+mj-lt"/>
              <a:buAutoNum type="alphaUcPeriod"/>
            </a:pPr>
            <a:r>
              <a:rPr lang="tr-TR" sz="4400" dirty="0" smtClean="0">
                <a:solidFill>
                  <a:schemeClr val="bg1"/>
                </a:solidFill>
              </a:rPr>
              <a:t>Ekonomiklik</a:t>
            </a:r>
          </a:p>
          <a:p>
            <a:pPr marL="742950" indent="-742950">
              <a:buFont typeface="+mj-lt"/>
              <a:buAutoNum type="alphaUcPeriod"/>
            </a:pPr>
            <a:r>
              <a:rPr lang="tr-TR" sz="4400" dirty="0" smtClean="0">
                <a:solidFill>
                  <a:schemeClr val="bg1"/>
                </a:solidFill>
              </a:rPr>
              <a:t>Açıklık</a:t>
            </a:r>
          </a:p>
          <a:p>
            <a:pPr marL="742950" indent="-742950">
              <a:buFont typeface="+mj-lt"/>
              <a:buAutoNum type="alphaUcPeriod"/>
            </a:pPr>
            <a:r>
              <a:rPr lang="tr-TR" sz="4400" dirty="0" smtClean="0">
                <a:solidFill>
                  <a:schemeClr val="bg1"/>
                </a:solidFill>
              </a:rPr>
              <a:t>Güncellik</a:t>
            </a:r>
          </a:p>
          <a:p>
            <a:pPr marL="0" indent="0">
              <a:buNone/>
            </a:pPr>
            <a:endParaRPr lang="tr-TR" sz="3600" dirty="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364576297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4000" dirty="0" smtClean="0">
              <a:solidFill>
                <a:schemeClr val="bg1"/>
              </a:solidFill>
            </a:endParaRPr>
          </a:p>
          <a:p>
            <a:pPr marL="0" indent="0">
              <a:buNone/>
            </a:pPr>
            <a:r>
              <a:rPr lang="tr-TR" sz="4000" dirty="0" smtClean="0">
                <a:solidFill>
                  <a:schemeClr val="bg1"/>
                </a:solidFill>
              </a:rPr>
              <a:t>65-Talim Terbiye Kurulu kitap inceleme komisyonunda panelist olarak görev alan Tolga Bey’e ilkokul 3. sınıf hayat bilgisi kitabını inceleme görevi verilmiştir. Tolga Bey, kitabı incelemeye başlamadan önce bu yaş düzeyindeki öğrencilerin bilişsel, </a:t>
            </a:r>
            <a:r>
              <a:rPr lang="tr-TR" sz="4000" dirty="0" err="1" smtClean="0">
                <a:solidFill>
                  <a:schemeClr val="bg1"/>
                </a:solidFill>
              </a:rPr>
              <a:t>duyuşsal</a:t>
            </a:r>
            <a:r>
              <a:rPr lang="tr-TR" sz="4000" dirty="0" smtClean="0">
                <a:solidFill>
                  <a:schemeClr val="bg1"/>
                </a:solidFill>
              </a:rPr>
              <a:t> ve </a:t>
            </a:r>
            <a:r>
              <a:rPr lang="tr-TR" sz="4000" dirty="0" err="1" smtClean="0">
                <a:solidFill>
                  <a:schemeClr val="bg1"/>
                </a:solidFill>
              </a:rPr>
              <a:t>psikomotor</a:t>
            </a:r>
            <a:r>
              <a:rPr lang="tr-TR" sz="4000" dirty="0" smtClean="0">
                <a:solidFill>
                  <a:schemeClr val="bg1"/>
                </a:solidFill>
              </a:rPr>
              <a:t> gelişimlerini araştırmış, farklı kaynaklardan yararlanarak  bilgiler edinmiştir. Elde ettiği bilgiler doğrultusunda kitabı incelemeye başlayan Tolga Bey, kitapta yer alan bazı etkinliklerde öğrencilerin farklı öğrenme düzeyleri ve stillerinin göz önüne alınmadığı, bazı bilgilerin gereksiz ve öğrenciler tarafından kullanılmayacak bilgiler olduğunu düşünerek raporunu bu doğrultuda hazırlamıştır.</a:t>
            </a:r>
            <a:endParaRPr lang="tr-TR" sz="4000" dirty="0">
              <a:solidFill>
                <a:schemeClr val="bg1"/>
              </a:solidFill>
            </a:endParaRPr>
          </a:p>
          <a:p>
            <a:pPr marL="0" indent="0">
              <a:buNone/>
            </a:pPr>
            <a:r>
              <a:rPr lang="tr-TR" sz="4000" dirty="0" smtClean="0">
                <a:solidFill>
                  <a:schemeClr val="bg1"/>
                </a:solidFill>
              </a:rPr>
              <a:t>Öncülde sırasıyla hangi öğretim ilkelerine vurgu yapılmıştır?</a:t>
            </a:r>
            <a:endParaRPr lang="tr-TR" sz="4000" dirty="0">
              <a:solidFill>
                <a:schemeClr val="bg1"/>
              </a:solidFill>
            </a:endParaRPr>
          </a:p>
          <a:p>
            <a:pPr marL="742950" indent="-742950">
              <a:buFont typeface="+mj-lt"/>
              <a:buAutoNum type="alphaUcPeriod"/>
            </a:pPr>
            <a:r>
              <a:rPr lang="tr-TR" sz="4000" dirty="0" smtClean="0">
                <a:solidFill>
                  <a:schemeClr val="bg1"/>
                </a:solidFill>
              </a:rPr>
              <a:t>Bütünlük-bilinenden bilinmeyene-</a:t>
            </a:r>
            <a:r>
              <a:rPr lang="tr-TR" sz="4000" dirty="0" err="1" smtClean="0">
                <a:solidFill>
                  <a:schemeClr val="bg1"/>
                </a:solidFill>
              </a:rPr>
              <a:t>hayatilik</a:t>
            </a:r>
            <a:endParaRPr lang="tr-TR" sz="4000" dirty="0" smtClean="0">
              <a:solidFill>
                <a:schemeClr val="bg1"/>
              </a:solidFill>
            </a:endParaRPr>
          </a:p>
          <a:p>
            <a:pPr marL="742950" indent="-742950">
              <a:buFont typeface="+mj-lt"/>
              <a:buAutoNum type="alphaUcPeriod"/>
            </a:pPr>
            <a:r>
              <a:rPr lang="tr-TR" sz="4000" dirty="0" smtClean="0">
                <a:solidFill>
                  <a:schemeClr val="bg1"/>
                </a:solidFill>
              </a:rPr>
              <a:t>Açıklık-somuttan soyuta-güncellik</a:t>
            </a:r>
          </a:p>
          <a:p>
            <a:pPr marL="742950" indent="-742950">
              <a:buFont typeface="+mj-lt"/>
              <a:buAutoNum type="alphaUcPeriod"/>
            </a:pPr>
            <a:r>
              <a:rPr lang="tr-TR" sz="4000" dirty="0" err="1" smtClean="0">
                <a:solidFill>
                  <a:schemeClr val="bg1"/>
                </a:solidFill>
              </a:rPr>
              <a:t>Hayatilik</a:t>
            </a:r>
            <a:r>
              <a:rPr lang="tr-TR" sz="4000" dirty="0" smtClean="0">
                <a:solidFill>
                  <a:schemeClr val="bg1"/>
                </a:solidFill>
              </a:rPr>
              <a:t>-öğrenciye görelik-bütünlük</a:t>
            </a:r>
          </a:p>
          <a:p>
            <a:pPr marL="742950" indent="-742950">
              <a:buFont typeface="+mj-lt"/>
              <a:buAutoNum type="alphaUcPeriod"/>
            </a:pPr>
            <a:r>
              <a:rPr lang="tr-TR" sz="4000" dirty="0" smtClean="0">
                <a:solidFill>
                  <a:schemeClr val="bg1"/>
                </a:solidFill>
              </a:rPr>
              <a:t>Yakından uzağa-kolaydan zora-güncellik</a:t>
            </a:r>
          </a:p>
          <a:p>
            <a:pPr marL="742950" indent="-742950">
              <a:buFont typeface="+mj-lt"/>
              <a:buAutoNum type="alphaUcPeriod"/>
            </a:pPr>
            <a:r>
              <a:rPr lang="tr-TR" sz="4000" dirty="0" smtClean="0">
                <a:solidFill>
                  <a:schemeClr val="bg1"/>
                </a:solidFill>
              </a:rPr>
              <a:t>Bütünlük-öğrenciye görelik-</a:t>
            </a:r>
            <a:r>
              <a:rPr lang="tr-TR" sz="4000" dirty="0" err="1" smtClean="0">
                <a:solidFill>
                  <a:schemeClr val="bg1"/>
                </a:solidFill>
              </a:rPr>
              <a:t>hayatilik</a:t>
            </a:r>
            <a:endParaRPr lang="tr-TR" sz="4000" dirty="0" smtClean="0">
              <a:solidFill>
                <a:schemeClr val="bg1"/>
              </a:solidFill>
            </a:endParaRPr>
          </a:p>
          <a:p>
            <a:pPr marL="0" indent="0">
              <a:buNone/>
            </a:pPr>
            <a:endParaRPr lang="tr-TR" sz="3600" dirty="0" smtClean="0">
              <a:solidFill>
                <a:schemeClr val="bg1"/>
              </a:solidFill>
            </a:endParaRPr>
          </a:p>
        </p:txBody>
      </p:sp>
    </p:spTree>
    <p:extLst>
      <p:ext uri="{BB962C8B-B14F-4D97-AF65-F5344CB8AC3E}">
        <p14:creationId xmlns:p14="http://schemas.microsoft.com/office/powerpoint/2010/main" val="341331261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4400" dirty="0" smtClean="0">
              <a:solidFill>
                <a:schemeClr val="bg1"/>
              </a:solidFill>
            </a:endParaRPr>
          </a:p>
          <a:p>
            <a:pPr marL="0" indent="0">
              <a:buNone/>
            </a:pPr>
            <a:r>
              <a:rPr lang="tr-TR" sz="4400" dirty="0" smtClean="0">
                <a:solidFill>
                  <a:schemeClr val="bg1"/>
                </a:solidFill>
              </a:rPr>
              <a:t>66-Sınıf öğretmeni Ayşe Hanım, her hafta derslerinin kazanımıyla ilgili olarak öğrencilerinden belli haberleri hafta sonu takip etmelerini ister. Pazartesi günü ilk dersin belirli bir süresinde izlenen haberleri sınıfta tartışmaya açar.</a:t>
            </a:r>
          </a:p>
          <a:p>
            <a:pPr marL="0" indent="0">
              <a:buNone/>
            </a:pPr>
            <a:endParaRPr lang="tr-TR" sz="4400" dirty="0">
              <a:solidFill>
                <a:schemeClr val="bg1"/>
              </a:solidFill>
            </a:endParaRPr>
          </a:p>
          <a:p>
            <a:pPr marL="0" indent="0">
              <a:buNone/>
            </a:pPr>
            <a:r>
              <a:rPr lang="tr-TR" sz="4400" dirty="0" smtClean="0">
                <a:solidFill>
                  <a:schemeClr val="bg1"/>
                </a:solidFill>
              </a:rPr>
              <a:t>Buna göre Ayşe Öğretmen’in, derslerinde kullandığı öğretim ilkesi aşağıdakilerden hangisidir?</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Aktüalite</a:t>
            </a:r>
          </a:p>
          <a:p>
            <a:pPr marL="742950" indent="-742950">
              <a:buFont typeface="+mj-lt"/>
              <a:buAutoNum type="alphaUcPeriod"/>
            </a:pPr>
            <a:r>
              <a:rPr lang="tr-TR" sz="4400" dirty="0" smtClean="0">
                <a:solidFill>
                  <a:schemeClr val="bg1"/>
                </a:solidFill>
              </a:rPr>
              <a:t>Yaşama yakınlık</a:t>
            </a:r>
          </a:p>
          <a:p>
            <a:pPr marL="742950" indent="-742950">
              <a:buFont typeface="+mj-lt"/>
              <a:buAutoNum type="alphaUcPeriod"/>
            </a:pPr>
            <a:r>
              <a:rPr lang="tr-TR" sz="4400" dirty="0" smtClean="0">
                <a:solidFill>
                  <a:schemeClr val="bg1"/>
                </a:solidFill>
              </a:rPr>
              <a:t>Ekonomiklik</a:t>
            </a:r>
          </a:p>
          <a:p>
            <a:pPr marL="742950" indent="-742950">
              <a:buFont typeface="+mj-lt"/>
              <a:buAutoNum type="alphaUcPeriod"/>
            </a:pPr>
            <a:r>
              <a:rPr lang="tr-TR" sz="4400" dirty="0" smtClean="0">
                <a:solidFill>
                  <a:schemeClr val="bg1"/>
                </a:solidFill>
              </a:rPr>
              <a:t>Sosyallik</a:t>
            </a:r>
          </a:p>
          <a:p>
            <a:pPr marL="742950" indent="-742950">
              <a:buFont typeface="+mj-lt"/>
              <a:buAutoNum type="alphaUcPeriod"/>
            </a:pPr>
            <a:r>
              <a:rPr lang="tr-TR" sz="4400" dirty="0" smtClean="0">
                <a:solidFill>
                  <a:schemeClr val="bg1"/>
                </a:solidFill>
              </a:rPr>
              <a:t>Açıklık</a:t>
            </a:r>
          </a:p>
          <a:p>
            <a:pPr marL="0" indent="0">
              <a:buNone/>
            </a:pPr>
            <a:endParaRPr lang="tr-TR" sz="3600" dirty="0" smtClean="0">
              <a:solidFill>
                <a:schemeClr val="bg1"/>
              </a:solidFill>
            </a:endParaRPr>
          </a:p>
        </p:txBody>
      </p:sp>
    </p:spTree>
    <p:extLst>
      <p:ext uri="{BB962C8B-B14F-4D97-AF65-F5344CB8AC3E}">
        <p14:creationId xmlns:p14="http://schemas.microsoft.com/office/powerpoint/2010/main" val="32230617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67-Tam öğrenmede yeni üniteye başlamadan önce öğrencilerin o ünite için ön öğrenmelere ne derece sahip olduğunu belirlemek amacıyla bilişsel giriş davranışları testi yapılır. Bu test sonuçlarına göre ön öğrenmelerde eksik olan öğrencilerin bu eksiklikleri giderilerek yeni üniteye başlanır.</a:t>
            </a:r>
          </a:p>
          <a:p>
            <a:pPr marL="0" indent="0">
              <a:buNone/>
            </a:pPr>
            <a:endParaRPr lang="tr-TR" sz="4400" dirty="0">
              <a:solidFill>
                <a:schemeClr val="bg1"/>
              </a:solidFill>
            </a:endParaRPr>
          </a:p>
          <a:p>
            <a:pPr marL="0" indent="0">
              <a:buNone/>
            </a:pPr>
            <a:r>
              <a:rPr lang="tr-TR" sz="4400" dirty="0" smtClean="0">
                <a:solidFill>
                  <a:schemeClr val="bg1"/>
                </a:solidFill>
              </a:rPr>
              <a:t>Buna göre tam öğrenme modelinde bilişsel giriş davranışları testi yapmanın hangi öğretim ilkesiyle doğrudan ilişkisi olduğu savunulabilir?</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Bilinenden bilinmeyene</a:t>
            </a:r>
          </a:p>
          <a:p>
            <a:pPr marL="742950" indent="-742950">
              <a:buFont typeface="+mj-lt"/>
              <a:buAutoNum type="alphaUcPeriod"/>
            </a:pPr>
            <a:r>
              <a:rPr lang="tr-TR" sz="4400" dirty="0" smtClean="0">
                <a:solidFill>
                  <a:schemeClr val="bg1"/>
                </a:solidFill>
              </a:rPr>
              <a:t>Somuttan soyuta</a:t>
            </a:r>
          </a:p>
          <a:p>
            <a:pPr marL="742950" indent="-742950">
              <a:buFont typeface="+mj-lt"/>
              <a:buAutoNum type="alphaUcPeriod"/>
            </a:pPr>
            <a:r>
              <a:rPr lang="tr-TR" sz="4400" dirty="0" smtClean="0">
                <a:solidFill>
                  <a:schemeClr val="bg1"/>
                </a:solidFill>
              </a:rPr>
              <a:t>Açıklık</a:t>
            </a:r>
          </a:p>
          <a:p>
            <a:pPr marL="742950" indent="-742950">
              <a:buFont typeface="+mj-lt"/>
              <a:buAutoNum type="alphaUcPeriod"/>
            </a:pPr>
            <a:r>
              <a:rPr lang="tr-TR" sz="4400" dirty="0" smtClean="0">
                <a:solidFill>
                  <a:schemeClr val="bg1"/>
                </a:solidFill>
              </a:rPr>
              <a:t>Bütünlük</a:t>
            </a:r>
          </a:p>
          <a:p>
            <a:pPr marL="742950" indent="-742950">
              <a:buFont typeface="+mj-lt"/>
              <a:buAutoNum type="alphaUcPeriod"/>
            </a:pPr>
            <a:r>
              <a:rPr lang="tr-TR" sz="4400" dirty="0" smtClean="0">
                <a:solidFill>
                  <a:schemeClr val="bg1"/>
                </a:solidFill>
              </a:rPr>
              <a:t>Yakından uzağa</a:t>
            </a:r>
          </a:p>
          <a:p>
            <a:pPr marL="0" indent="0">
              <a:buNone/>
            </a:pPr>
            <a:endParaRPr lang="tr-TR" sz="3600" dirty="0" smtClean="0">
              <a:solidFill>
                <a:schemeClr val="bg1"/>
              </a:solidFill>
            </a:endParaRPr>
          </a:p>
          <a:p>
            <a:pPr marL="0" indent="0">
              <a:buNone/>
            </a:pPr>
            <a:endParaRPr lang="tr-TR" sz="3600" dirty="0" smtClean="0">
              <a:solidFill>
                <a:schemeClr val="bg1"/>
              </a:solidFill>
            </a:endParaRPr>
          </a:p>
        </p:txBody>
      </p:sp>
    </p:spTree>
    <p:extLst>
      <p:ext uri="{BB962C8B-B14F-4D97-AF65-F5344CB8AC3E}">
        <p14:creationId xmlns:p14="http://schemas.microsoft.com/office/powerpoint/2010/main" val="32230617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68-Matematik öğretmeni Tuğrul Bey, derslerini öğrencilerin gündelik yaşamda karşılaşabilecekleri problemler çerçevesinde planlamaktadır. Derste öğrencilere bu problemleri sunmakta ve onların yeni bilgileri problemler çerçevesinde keşfetmelerini sağlamaktadır.</a:t>
            </a:r>
          </a:p>
          <a:p>
            <a:pPr marL="0" indent="0">
              <a:buNone/>
            </a:pPr>
            <a:endParaRPr lang="tr-TR" sz="4400" dirty="0">
              <a:solidFill>
                <a:schemeClr val="bg1"/>
              </a:solidFill>
            </a:endParaRPr>
          </a:p>
          <a:p>
            <a:pPr marL="0" indent="0">
              <a:buNone/>
            </a:pPr>
            <a:r>
              <a:rPr lang="tr-TR" sz="4400" dirty="0" smtClean="0">
                <a:solidFill>
                  <a:schemeClr val="bg1"/>
                </a:solidFill>
              </a:rPr>
              <a:t>Tuğrul Bey’in derslerini planlarken aşağıdaki öğretim ilkelerinden hangisini kesinlikle dikkate aldığı söylenebilir?</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Ekonomiklik</a:t>
            </a:r>
          </a:p>
          <a:p>
            <a:pPr marL="742950" indent="-742950">
              <a:buFont typeface="+mj-lt"/>
              <a:buAutoNum type="alphaUcPeriod"/>
            </a:pPr>
            <a:r>
              <a:rPr lang="tr-TR" sz="4400" dirty="0" smtClean="0">
                <a:solidFill>
                  <a:schemeClr val="bg1"/>
                </a:solidFill>
              </a:rPr>
              <a:t>Güncellik</a:t>
            </a:r>
          </a:p>
          <a:p>
            <a:pPr marL="742950" indent="-742950">
              <a:buFont typeface="+mj-lt"/>
              <a:buAutoNum type="alphaUcPeriod"/>
            </a:pPr>
            <a:r>
              <a:rPr lang="tr-TR" sz="4400" dirty="0" smtClean="0">
                <a:solidFill>
                  <a:schemeClr val="bg1"/>
                </a:solidFill>
              </a:rPr>
              <a:t>Sosyallik</a:t>
            </a:r>
          </a:p>
          <a:p>
            <a:pPr marL="742950" indent="-742950">
              <a:buFont typeface="+mj-lt"/>
              <a:buAutoNum type="alphaUcPeriod"/>
            </a:pPr>
            <a:r>
              <a:rPr lang="tr-TR" sz="4400" dirty="0" smtClean="0">
                <a:solidFill>
                  <a:schemeClr val="bg1"/>
                </a:solidFill>
              </a:rPr>
              <a:t>Bütünlük</a:t>
            </a:r>
          </a:p>
          <a:p>
            <a:pPr marL="742950" indent="-742950">
              <a:buFont typeface="+mj-lt"/>
              <a:buAutoNum type="alphaUcPeriod"/>
            </a:pPr>
            <a:r>
              <a:rPr lang="tr-TR" sz="4400" dirty="0" smtClean="0">
                <a:solidFill>
                  <a:schemeClr val="bg1"/>
                </a:solidFill>
              </a:rPr>
              <a:t>Bilinenden bilinmeyen</a:t>
            </a:r>
          </a:p>
          <a:p>
            <a:pPr marL="0" indent="0">
              <a:buNone/>
            </a:pPr>
            <a:endParaRPr lang="tr-TR" sz="3600" dirty="0" smtClean="0">
              <a:solidFill>
                <a:schemeClr val="bg1"/>
              </a:solidFill>
            </a:endParaRPr>
          </a:p>
          <a:p>
            <a:pPr marL="0" indent="0">
              <a:buNone/>
            </a:pPr>
            <a:endParaRPr lang="tr-TR" sz="3600" dirty="0" smtClean="0">
              <a:solidFill>
                <a:schemeClr val="bg1"/>
              </a:solidFill>
            </a:endParaRPr>
          </a:p>
        </p:txBody>
      </p:sp>
    </p:spTree>
    <p:extLst>
      <p:ext uri="{BB962C8B-B14F-4D97-AF65-F5344CB8AC3E}">
        <p14:creationId xmlns:p14="http://schemas.microsoft.com/office/powerpoint/2010/main" val="129196981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69-Hayat bilgisi ve sosyal bilgiler öğretim programlarında öğrencilere, adil olma, dayanışma, misafirperverlik, saygı, vatanseverlik, bilimsel etik gibi değerler kazandırılmaya çalışılmaktadır.</a:t>
            </a:r>
          </a:p>
          <a:p>
            <a:pPr marL="0" indent="0">
              <a:buNone/>
            </a:pPr>
            <a:endParaRPr lang="tr-TR" sz="4400" dirty="0">
              <a:solidFill>
                <a:schemeClr val="bg1"/>
              </a:solidFill>
            </a:endParaRPr>
          </a:p>
          <a:p>
            <a:pPr marL="0" indent="0">
              <a:buNone/>
            </a:pPr>
            <a:r>
              <a:rPr lang="tr-TR" sz="4400" dirty="0" smtClean="0">
                <a:solidFill>
                  <a:schemeClr val="bg1"/>
                </a:solidFill>
              </a:rPr>
              <a:t>Bu durum, bahsedilen öğretim programları hazırlanırken aşağıdaki ilkelerden hangisinin temele alındığını gösterir?</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Sosyallik</a:t>
            </a:r>
          </a:p>
          <a:p>
            <a:pPr marL="742950" indent="-742950">
              <a:buFont typeface="+mj-lt"/>
              <a:buAutoNum type="alphaUcPeriod"/>
            </a:pPr>
            <a:r>
              <a:rPr lang="tr-TR" sz="4400" dirty="0" smtClean="0">
                <a:solidFill>
                  <a:schemeClr val="bg1"/>
                </a:solidFill>
              </a:rPr>
              <a:t>Ekonomiklik</a:t>
            </a:r>
          </a:p>
          <a:p>
            <a:pPr marL="742950" indent="-742950">
              <a:buFont typeface="+mj-lt"/>
              <a:buAutoNum type="alphaUcPeriod"/>
            </a:pPr>
            <a:r>
              <a:rPr lang="tr-TR" sz="4400" dirty="0" smtClean="0">
                <a:solidFill>
                  <a:schemeClr val="bg1"/>
                </a:solidFill>
              </a:rPr>
              <a:t>Öğrenciye görelik</a:t>
            </a:r>
          </a:p>
          <a:p>
            <a:pPr marL="742950" indent="-742950">
              <a:buFont typeface="+mj-lt"/>
              <a:buAutoNum type="alphaUcPeriod"/>
            </a:pPr>
            <a:r>
              <a:rPr lang="tr-TR" sz="4400" dirty="0" smtClean="0">
                <a:solidFill>
                  <a:schemeClr val="bg1"/>
                </a:solidFill>
              </a:rPr>
              <a:t>Hedefe görelik</a:t>
            </a:r>
          </a:p>
          <a:p>
            <a:pPr marL="742950" indent="-742950">
              <a:buFont typeface="+mj-lt"/>
              <a:buAutoNum type="alphaUcPeriod"/>
            </a:pPr>
            <a:r>
              <a:rPr lang="tr-TR" sz="4400" dirty="0" smtClean="0">
                <a:solidFill>
                  <a:schemeClr val="bg1"/>
                </a:solidFill>
              </a:rPr>
              <a:t>Yakından uzağa</a:t>
            </a:r>
          </a:p>
          <a:p>
            <a:pPr marL="0" indent="0">
              <a:buNone/>
            </a:pPr>
            <a:endParaRPr lang="tr-TR" sz="3600" dirty="0" smtClean="0">
              <a:solidFill>
                <a:schemeClr val="bg1"/>
              </a:solidFill>
            </a:endParaRPr>
          </a:p>
          <a:p>
            <a:pPr marL="0" indent="0">
              <a:buNone/>
            </a:pPr>
            <a:endParaRPr lang="tr-TR" sz="3600" dirty="0" smtClean="0">
              <a:solidFill>
                <a:schemeClr val="bg1"/>
              </a:solidFill>
            </a:endParaRPr>
          </a:p>
        </p:txBody>
      </p:sp>
    </p:spTree>
    <p:extLst>
      <p:ext uri="{BB962C8B-B14F-4D97-AF65-F5344CB8AC3E}">
        <p14:creationId xmlns:p14="http://schemas.microsoft.com/office/powerpoint/2010/main" val="129196981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600" dirty="0" smtClean="0">
              <a:solidFill>
                <a:schemeClr val="bg1"/>
              </a:solidFill>
            </a:endParaRPr>
          </a:p>
          <a:p>
            <a:pPr marL="0" indent="0">
              <a:buNone/>
            </a:pPr>
            <a:endParaRPr lang="tr-TR" sz="3600" dirty="0" smtClean="0">
              <a:solidFill>
                <a:schemeClr val="bg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628337499"/>
              </p:ext>
            </p:extLst>
          </p:nvPr>
        </p:nvGraphicFramePr>
        <p:xfrm>
          <a:off x="1368277" y="1080195"/>
          <a:ext cx="12001500" cy="7467600"/>
        </p:xfrm>
        <a:graphic>
          <a:graphicData uri="http://schemas.openxmlformats.org/drawingml/2006/table">
            <a:tbl>
              <a:tblPr firstRow="1" bandRow="1">
                <a:tableStyleId>{5C22544A-7EE6-4342-B048-85BDC9FD1C3A}</a:tableStyleId>
              </a:tblPr>
              <a:tblGrid>
                <a:gridCol w="1714500"/>
                <a:gridCol w="1714500"/>
                <a:gridCol w="1714500"/>
                <a:gridCol w="1714500"/>
                <a:gridCol w="1714500"/>
                <a:gridCol w="1714500"/>
                <a:gridCol w="1714500"/>
              </a:tblGrid>
              <a:tr h="370840">
                <a:tc>
                  <a:txBody>
                    <a:bodyPr/>
                    <a:lstStyle/>
                    <a:p>
                      <a:r>
                        <a:rPr lang="tr-TR" dirty="0" smtClean="0">
                          <a:solidFill>
                            <a:schemeClr val="bg1"/>
                          </a:solidFill>
                        </a:rPr>
                        <a:t>1-E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11-E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21-B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31-B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41-E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51-A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61-E</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2-A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12-D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22-D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32-A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42-E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52-B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62-C</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3-E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13-B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23-D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33-D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43-C</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53-A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63-E</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4-D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14-B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24-E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34-B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44-E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54-D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64-D</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5-C</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15-B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25-E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35-D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45-D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55-E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65-E</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6-C</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16-D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26-C</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36-A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46-A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56-C</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66-A</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7-E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17-E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27-D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37-B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47-E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57-D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67-A</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8-D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18-C</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28-B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38-A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48-E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58-C</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68-B</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9-D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19-B</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29-A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39-A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49-A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59-D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69-A</a:t>
                      </a:r>
                      <a:endParaRPr lang="tr-TR" dirty="0">
                        <a:solidFill>
                          <a:schemeClr val="bg1"/>
                        </a:solidFill>
                      </a:endParaRPr>
                    </a:p>
                  </a:txBody>
                  <a:tcPr>
                    <a:solidFill>
                      <a:schemeClr val="accent6">
                        <a:lumMod val="60000"/>
                        <a:lumOff val="40000"/>
                      </a:schemeClr>
                    </a:solidFill>
                  </a:tcPr>
                </a:tc>
              </a:tr>
              <a:tr h="370840">
                <a:tc>
                  <a:txBody>
                    <a:bodyPr/>
                    <a:lstStyle/>
                    <a:p>
                      <a:r>
                        <a:rPr lang="tr-TR" dirty="0" smtClean="0">
                          <a:solidFill>
                            <a:schemeClr val="bg1"/>
                          </a:solidFill>
                        </a:rPr>
                        <a:t>10-A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20-A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30-A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40-E</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50-A</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60-D</a:t>
                      </a:r>
                      <a:endParaRPr lang="tr-TR" dirty="0">
                        <a:solidFill>
                          <a:schemeClr val="bg1"/>
                        </a:solidFill>
                      </a:endParaRPr>
                    </a:p>
                  </a:txBody>
                  <a:tcPr>
                    <a:solidFill>
                      <a:schemeClr val="accent6">
                        <a:lumMod val="60000"/>
                        <a:lumOff val="40000"/>
                      </a:schemeClr>
                    </a:solidFill>
                  </a:tcPr>
                </a:tc>
                <a:tc>
                  <a:txBody>
                    <a:bodyPr/>
                    <a:lstStyle/>
                    <a:p>
                      <a:r>
                        <a:rPr lang="tr-TR" dirty="0" smtClean="0">
                          <a:solidFill>
                            <a:schemeClr val="bg1"/>
                          </a:solidFill>
                        </a:rPr>
                        <a:t>70-</a:t>
                      </a:r>
                      <a:endParaRPr lang="tr-TR" dirty="0">
                        <a:solidFill>
                          <a:schemeClr val="bg1"/>
                        </a:solidFill>
                      </a:endParaRPr>
                    </a:p>
                  </a:txBody>
                  <a:tcPr>
                    <a:solidFill>
                      <a:schemeClr val="accent6">
                        <a:lumMod val="60000"/>
                        <a:lumOff val="40000"/>
                      </a:schemeClr>
                    </a:solidFill>
                  </a:tcPr>
                </a:tc>
              </a:tr>
            </a:tbl>
          </a:graphicData>
        </a:graphic>
      </p:graphicFrame>
    </p:spTree>
    <p:extLst>
      <p:ext uri="{BB962C8B-B14F-4D97-AF65-F5344CB8AC3E}">
        <p14:creationId xmlns:p14="http://schemas.microsoft.com/office/powerpoint/2010/main" val="1928091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fontScale="92500" lnSpcReduction="10000"/>
          </a:bodyPr>
          <a:lstStyle/>
          <a:p>
            <a:pPr marL="0" indent="0">
              <a:buNone/>
            </a:pPr>
            <a:endParaRPr lang="tr-TR" sz="3200" dirty="0" smtClean="0">
              <a:solidFill>
                <a:schemeClr val="bg1"/>
              </a:solidFill>
            </a:endParaRPr>
          </a:p>
          <a:p>
            <a:pPr marL="0" indent="0">
              <a:buNone/>
            </a:pPr>
            <a:r>
              <a:rPr lang="tr-TR" sz="3200" dirty="0" smtClean="0">
                <a:solidFill>
                  <a:schemeClr val="bg1"/>
                </a:solidFill>
              </a:rPr>
              <a:t>                                                                    </a:t>
            </a:r>
            <a:r>
              <a:rPr lang="tr-TR" sz="3200" b="1" u="sng" dirty="0" smtClean="0">
                <a:solidFill>
                  <a:schemeClr val="bg1"/>
                </a:solidFill>
              </a:rPr>
              <a:t>EĞİTİM DURUMU</a:t>
            </a:r>
          </a:p>
          <a:p>
            <a:pPr marL="514350" indent="-514350">
              <a:buAutoNum type="alphaLcParenR"/>
            </a:pPr>
            <a:r>
              <a:rPr lang="tr-TR" sz="3200" b="1" u="sng" dirty="0" smtClean="0">
                <a:solidFill>
                  <a:schemeClr val="bg1"/>
                </a:solidFill>
              </a:rPr>
              <a:t>Hedeften haberdar etme</a:t>
            </a:r>
            <a:r>
              <a:rPr lang="tr-TR" sz="3200" dirty="0" smtClean="0">
                <a:solidFill>
                  <a:schemeClr val="bg1"/>
                </a:solidFill>
              </a:rPr>
              <a:t>: Derse başlamadan önce öğrencilere o ders kazandırılması planlanan hedeflerin neler olduğunun söylenmesidir. Bu, öğrencilerin o ders işlenecek konuyu bir bütün olarak algılamasına, öğrenme beklentisi içine girmesine ve dikkatlerini çekmesine yol açar.</a:t>
            </a:r>
          </a:p>
          <a:p>
            <a:pPr marL="514350" indent="-514350">
              <a:buAutoNum type="alphaLcParenR"/>
            </a:pPr>
            <a:endParaRPr lang="tr-TR" sz="3200" dirty="0" smtClean="0">
              <a:solidFill>
                <a:schemeClr val="bg1"/>
              </a:solidFill>
            </a:endParaRPr>
          </a:p>
          <a:p>
            <a:pPr marL="514350" indent="-514350">
              <a:buAutoNum type="alphaLcParenR"/>
            </a:pPr>
            <a:r>
              <a:rPr lang="tr-TR" sz="3200" b="1" u="sng" dirty="0" err="1" smtClean="0">
                <a:solidFill>
                  <a:schemeClr val="bg1"/>
                </a:solidFill>
              </a:rPr>
              <a:t>Pekiştireç</a:t>
            </a:r>
            <a:r>
              <a:rPr lang="tr-TR" sz="3200" b="1" u="sng" dirty="0" smtClean="0">
                <a:solidFill>
                  <a:schemeClr val="bg1"/>
                </a:solidFill>
              </a:rPr>
              <a:t>: </a:t>
            </a:r>
            <a:r>
              <a:rPr lang="tr-TR" sz="3200" dirty="0" smtClean="0">
                <a:solidFill>
                  <a:schemeClr val="bg1"/>
                </a:solidFill>
              </a:rPr>
              <a:t>İstendik davranışların ilerde yenilenme olasılığını artıran uyarıcıdır. Ödül verme gibi </a:t>
            </a:r>
            <a:r>
              <a:rPr lang="tr-TR" sz="3200" dirty="0" err="1" smtClean="0">
                <a:solidFill>
                  <a:schemeClr val="bg1"/>
                </a:solidFill>
              </a:rPr>
              <a:t>pekiştireçlerin</a:t>
            </a:r>
            <a:r>
              <a:rPr lang="tr-TR" sz="3200" dirty="0" smtClean="0">
                <a:solidFill>
                  <a:schemeClr val="bg1"/>
                </a:solidFill>
              </a:rPr>
              <a:t> kullanımı sonucunda davranışın gözlenme sıklığı artıyorsa bu olumlu </a:t>
            </a:r>
            <a:r>
              <a:rPr lang="tr-TR" sz="3200" dirty="0" err="1" smtClean="0">
                <a:solidFill>
                  <a:schemeClr val="bg1"/>
                </a:solidFill>
              </a:rPr>
              <a:t>pekiştireç</a:t>
            </a:r>
            <a:r>
              <a:rPr lang="tr-TR" sz="3200" dirty="0" smtClean="0">
                <a:solidFill>
                  <a:schemeClr val="bg1"/>
                </a:solidFill>
              </a:rPr>
              <a:t> olur. Eğer bir uyarıcı ortadan ve ortadan kalkan bu uyarıcı davranışın gelecekte yenilenme olasılığını yine de arttırıyorsa, buna da olumsuz </a:t>
            </a:r>
            <a:r>
              <a:rPr lang="tr-TR" sz="3200" dirty="0" err="1" smtClean="0">
                <a:solidFill>
                  <a:schemeClr val="bg1"/>
                </a:solidFill>
              </a:rPr>
              <a:t>pekiştireç</a:t>
            </a:r>
            <a:r>
              <a:rPr lang="tr-TR" sz="3200" dirty="0" smtClean="0">
                <a:solidFill>
                  <a:schemeClr val="bg1"/>
                </a:solidFill>
              </a:rPr>
              <a:t> denir. </a:t>
            </a:r>
          </a:p>
          <a:p>
            <a:pPr marL="514350" indent="-514350">
              <a:buAutoNum type="alphaLcParenR"/>
            </a:pPr>
            <a:endParaRPr lang="tr-TR" sz="3200" dirty="0" smtClean="0">
              <a:solidFill>
                <a:schemeClr val="bg1"/>
              </a:solidFill>
            </a:endParaRPr>
          </a:p>
          <a:p>
            <a:pPr marL="514350" indent="-514350">
              <a:buAutoNum type="alphaLcParenR"/>
            </a:pPr>
            <a:r>
              <a:rPr lang="tr-TR" sz="3200" b="1" u="sng" dirty="0" smtClean="0">
                <a:solidFill>
                  <a:schemeClr val="bg1"/>
                </a:solidFill>
              </a:rPr>
              <a:t>İpucu</a:t>
            </a:r>
            <a:r>
              <a:rPr lang="tr-TR" sz="3200" dirty="0" smtClean="0">
                <a:solidFill>
                  <a:schemeClr val="bg1"/>
                </a:solidFill>
              </a:rPr>
              <a:t>: Öğretimin niteliğini arttırma ve öğrenmeyi kolaylaştırma amacıyla kullanılır. Konunun önemli noktalarının öğrencilere belirtilmesidir. Diğer bir uygulaması, öğrencilerden doğru yanıt gelmediği zaman öğrencinin yanıtı bulması için ortama sunulan hatırlatıcıdır. Anlaşılacağı üzere ipucu, doğru yanıtı hatırlatan uyarıcıdır. Öğretmen, öğrencinin düzeyine uygun ipucu kullanmalıdır. Ayrıca öğretmenin sorular yanıtlanırken öğrencilere karşı gösterdiği jest, mimik, el-kol, vücut, göz vb. hareketleri de eğitim ortamında ipucu görevi görür.</a:t>
            </a:r>
          </a:p>
          <a:p>
            <a:pPr marL="514350" indent="-514350">
              <a:buAutoNum type="alphaLcParenR"/>
            </a:pPr>
            <a:endParaRPr lang="tr-TR" sz="3200" dirty="0" smtClean="0">
              <a:solidFill>
                <a:schemeClr val="bg1"/>
              </a:solidFill>
            </a:endParaRPr>
          </a:p>
          <a:p>
            <a:pPr marL="514350" indent="-514350">
              <a:buAutoNum type="alphaLcParenR"/>
            </a:pPr>
            <a:r>
              <a:rPr lang="tr-TR" sz="3200" b="1" u="sng" dirty="0" smtClean="0">
                <a:solidFill>
                  <a:schemeClr val="bg1"/>
                </a:solidFill>
              </a:rPr>
              <a:t>Dönüt/geribildirim: </a:t>
            </a:r>
            <a:r>
              <a:rPr lang="tr-TR" sz="3200" dirty="0" smtClean="0">
                <a:solidFill>
                  <a:schemeClr val="bg1"/>
                </a:solidFill>
              </a:rPr>
              <a:t>Öğrencinin verdiği cevapların doğruluk düzeyinin, cevaplarındaki yetersizlik veya eksikliklerin kendisine bildirilmesi öğrenciye öğrenme düzeyi hakkında verilmiş bir dönüttür. Sınav sonuçları hem öğrenciler hem de öğretmen için bir dönüttür. Dönüt sayesinde öğrencilerin mevcut öğrenme düzeyleri ve eksiklikler hakkında bilgi edinilir ve gerekli düzeltme etkinliklerinin planlanmasına katkı sağlanır.</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600" dirty="0" smtClean="0">
              <a:solidFill>
                <a:schemeClr val="bg1"/>
              </a:solidFill>
            </a:endParaRPr>
          </a:p>
          <a:p>
            <a:pPr marL="0" indent="0">
              <a:buNone/>
            </a:pPr>
            <a:r>
              <a:rPr lang="tr-TR" sz="3600" b="1" u="sng" dirty="0" smtClean="0">
                <a:solidFill>
                  <a:schemeClr val="bg1"/>
                </a:solidFill>
              </a:rPr>
              <a:t>e) Düzeltme</a:t>
            </a:r>
            <a:r>
              <a:rPr lang="tr-TR" sz="3600" dirty="0" smtClean="0">
                <a:solidFill>
                  <a:schemeClr val="bg1"/>
                </a:solidFill>
              </a:rPr>
              <a:t>: Dönüt sonucu tespit edilen öğrenme, aksaklık ve güçlüklerinin telafi edilmesine yönelik etkinliklerdir. Yani düzeltme, bir tür yanlışları doğrulama, eksik öğrenmeleri tamamlama faaliyetidir. Düzeltme, öğrenciler tarafından anlaşılmayan veya yetersiz düzeyde anlaşılan konuların tekrar edilmesi, dersin içeriğine göre bu konularla ilgili ekstradan ödevler, projeler </a:t>
            </a:r>
            <a:r>
              <a:rPr lang="tr-TR" sz="3600" dirty="0" err="1" smtClean="0">
                <a:solidFill>
                  <a:schemeClr val="bg1"/>
                </a:solidFill>
              </a:rPr>
              <a:t>vb</a:t>
            </a:r>
            <a:r>
              <a:rPr lang="tr-TR" sz="3600" dirty="0" smtClean="0">
                <a:solidFill>
                  <a:schemeClr val="bg1"/>
                </a:solidFill>
              </a:rPr>
              <a:t> verilmesi ile sağlanabilir. Öğretmen düzeltme faaliyetinde bulunurken, yardıma ihtiyacı olan her öğrenciyle ilgilenmelidir. Öğretmen düzeltme işini yaparken kesinlikle kırıcı, alaycı, azarlayıcı vb. tutumlar içine girmemelidir.</a:t>
            </a:r>
          </a:p>
          <a:p>
            <a:pPr marL="0" indent="0">
              <a:buNone/>
            </a:pPr>
            <a:endParaRPr lang="tr-TR" sz="3600" dirty="0">
              <a:solidFill>
                <a:schemeClr val="bg1"/>
              </a:solidFill>
            </a:endParaRPr>
          </a:p>
          <a:p>
            <a:pPr marL="0" indent="0">
              <a:buNone/>
            </a:pPr>
            <a:r>
              <a:rPr lang="tr-TR" sz="3600" b="1" u="sng" dirty="0" smtClean="0">
                <a:solidFill>
                  <a:schemeClr val="bg1"/>
                </a:solidFill>
              </a:rPr>
              <a:t>f) Güdüleme: </a:t>
            </a:r>
            <a:r>
              <a:rPr lang="tr-TR" sz="3600" dirty="0" smtClean="0">
                <a:solidFill>
                  <a:schemeClr val="bg1"/>
                </a:solidFill>
              </a:rPr>
              <a:t>Öğrencilere neyi, niçin öğrendiklerini açıklayarak onların derse olan dikkatini arttırıp, yoğunlaştırma etkinlikleridir. Öğrencilere anlatılan konuların kendilerine ileride sağlayacağı faydalardan bahsederek öğrencilerin öğrenme isteğinin arttırılmasıdır. </a:t>
            </a:r>
          </a:p>
          <a:p>
            <a:pPr marL="0" indent="0">
              <a:buNone/>
            </a:pPr>
            <a:endParaRPr lang="tr-TR" sz="3600" dirty="0" smtClean="0">
              <a:solidFill>
                <a:schemeClr val="bg1"/>
              </a:solidFill>
            </a:endParaRPr>
          </a:p>
          <a:p>
            <a:pPr marL="0" indent="0">
              <a:buNone/>
            </a:pPr>
            <a:r>
              <a:rPr lang="tr-TR" sz="3600" dirty="0" smtClean="0">
                <a:solidFill>
                  <a:schemeClr val="bg1"/>
                </a:solidFill>
              </a:rPr>
              <a:t>   </a:t>
            </a:r>
            <a:endParaRPr lang="tr-TR" sz="3600" dirty="0">
              <a:solidFill>
                <a:schemeClr val="bg1"/>
              </a:solidFill>
            </a:endParaRPr>
          </a:p>
          <a:p>
            <a:pPr marL="0" indent="0">
              <a:buNone/>
            </a:pPr>
            <a:r>
              <a:rPr lang="tr-TR" sz="3600" dirty="0" smtClean="0">
                <a:solidFill>
                  <a:schemeClr val="bg1"/>
                </a:solidFill>
              </a:rPr>
              <a:t>                                               </a:t>
            </a:r>
            <a:r>
              <a:rPr lang="tr-TR" sz="3600" b="1" u="sng" dirty="0" smtClean="0">
                <a:solidFill>
                  <a:schemeClr val="bg1"/>
                </a:solidFill>
              </a:rPr>
              <a:t>4-ÖLÇME VE DEĞERLENDİRME </a:t>
            </a:r>
          </a:p>
          <a:p>
            <a:pPr>
              <a:buFont typeface="Wingdings" panose="05000000000000000000" pitchFamily="2" charset="2"/>
              <a:buChar char="q"/>
            </a:pPr>
            <a:r>
              <a:rPr lang="tr-TR" sz="3600" dirty="0" smtClean="0">
                <a:solidFill>
                  <a:schemeClr val="bg1"/>
                </a:solidFill>
              </a:rPr>
              <a:t>Programın bu ögesini ölçme değerlendirme dersinde işleyeceğiz. </a:t>
            </a:r>
          </a:p>
          <a:p>
            <a:pPr marL="0" indent="0">
              <a:buNone/>
            </a:pPr>
            <a:endParaRPr lang="tr-TR" sz="3200" dirty="0">
              <a:solidFill>
                <a:schemeClr val="bg1"/>
              </a:solidFill>
            </a:endParaRP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2-Ayşe Öğretmen, günlük ders planını hazırlarken  öğrencilerin öğrenme-öğretme sürecine etkin katılımını sağlamaya yönelik uygulamalar tasarlamaktadır.</a:t>
            </a:r>
          </a:p>
          <a:p>
            <a:pPr marL="0" indent="0">
              <a:buNone/>
            </a:pPr>
            <a:endParaRPr lang="tr-TR" sz="4400" dirty="0">
              <a:solidFill>
                <a:schemeClr val="bg1"/>
              </a:solidFill>
            </a:endParaRPr>
          </a:p>
          <a:p>
            <a:pPr marL="0" indent="0">
              <a:buNone/>
            </a:pPr>
            <a:r>
              <a:rPr lang="tr-TR" sz="4400" dirty="0" smtClean="0">
                <a:solidFill>
                  <a:schemeClr val="bg1"/>
                </a:solidFill>
              </a:rPr>
              <a:t>Buna göre Ayşe Öğretmen’in bu  düşüncesini gerçekleştirmesinde aşağıdakilerden hangisi daha etkilidir?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İpucu ve </a:t>
            </a:r>
            <a:r>
              <a:rPr lang="tr-TR" sz="4400" dirty="0" err="1" smtClean="0">
                <a:solidFill>
                  <a:schemeClr val="bg1"/>
                </a:solidFill>
              </a:rPr>
              <a:t>pekiştireç</a:t>
            </a:r>
            <a:r>
              <a:rPr lang="tr-TR" sz="4400" dirty="0" smtClean="0">
                <a:solidFill>
                  <a:schemeClr val="bg1"/>
                </a:solidFill>
              </a:rPr>
              <a:t> verme</a:t>
            </a:r>
          </a:p>
          <a:p>
            <a:pPr marL="514350" indent="-514350">
              <a:buFont typeface="+mj-lt"/>
              <a:buAutoNum type="alphaUcPeriod"/>
            </a:pPr>
            <a:r>
              <a:rPr lang="tr-TR" sz="4400" dirty="0" smtClean="0">
                <a:solidFill>
                  <a:schemeClr val="bg1"/>
                </a:solidFill>
              </a:rPr>
              <a:t>Derste kısa sınav yapma</a:t>
            </a:r>
          </a:p>
          <a:p>
            <a:pPr marL="514350" indent="-514350">
              <a:buFont typeface="+mj-lt"/>
              <a:buAutoNum type="alphaUcPeriod"/>
            </a:pPr>
            <a:r>
              <a:rPr lang="tr-TR" sz="4400" dirty="0" smtClean="0">
                <a:solidFill>
                  <a:schemeClr val="bg1"/>
                </a:solidFill>
              </a:rPr>
              <a:t>Numara sırasına göre soru sorma</a:t>
            </a:r>
          </a:p>
          <a:p>
            <a:pPr marL="514350" indent="-514350">
              <a:buFont typeface="+mj-lt"/>
              <a:buAutoNum type="alphaUcPeriod"/>
            </a:pPr>
            <a:r>
              <a:rPr lang="tr-TR" sz="4400" dirty="0" smtClean="0">
                <a:solidFill>
                  <a:schemeClr val="bg1"/>
                </a:solidFill>
              </a:rPr>
              <a:t>Öğrenciye derste not yazdırma</a:t>
            </a:r>
          </a:p>
          <a:p>
            <a:pPr marL="514350" indent="-514350">
              <a:buFont typeface="+mj-lt"/>
              <a:buAutoNum type="alphaUcPeriod"/>
            </a:pPr>
            <a:r>
              <a:rPr lang="tr-TR" sz="4400" dirty="0" smtClean="0">
                <a:solidFill>
                  <a:schemeClr val="bg1"/>
                </a:solidFill>
              </a:rPr>
              <a:t>Öğrencilere konuyu okutturma</a:t>
            </a:r>
          </a:p>
          <a:p>
            <a:pPr marL="0" indent="0">
              <a:buNone/>
            </a:pPr>
            <a:endParaRPr lang="tr-TR" sz="3200" dirty="0" smtClean="0">
              <a:solidFill>
                <a:schemeClr val="bg1"/>
              </a:solidFill>
            </a:endParaRPr>
          </a:p>
          <a:p>
            <a:pPr marL="514350" indent="-514350">
              <a:buFont typeface="+mj-lt"/>
              <a:buAutoNum type="alphaUcPeriod"/>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184604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endParaRPr lang="tr-TR" sz="4400" dirty="0">
              <a:solidFill>
                <a:schemeClr val="bg1"/>
              </a:solidFill>
            </a:endParaRPr>
          </a:p>
          <a:p>
            <a:pPr marL="0" indent="0">
              <a:buNone/>
            </a:pPr>
            <a:r>
              <a:rPr lang="tr-TR" sz="4400" dirty="0" smtClean="0">
                <a:solidFill>
                  <a:schemeClr val="bg1"/>
                </a:solidFill>
              </a:rPr>
              <a:t>3-Aşağıdaki öğretmen davranışlarından hangisinin herhangi bir öğrenme üzerinde en çok etkili olması beklenir?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Araç gereçlerden yararlanma</a:t>
            </a:r>
          </a:p>
          <a:p>
            <a:pPr marL="514350" indent="-514350">
              <a:buFont typeface="+mj-lt"/>
              <a:buAutoNum type="alphaUcPeriod"/>
            </a:pPr>
            <a:r>
              <a:rPr lang="tr-TR" sz="4400" dirty="0" smtClean="0">
                <a:solidFill>
                  <a:schemeClr val="bg1"/>
                </a:solidFill>
              </a:rPr>
              <a:t>Konuyu örneklerle açıklama</a:t>
            </a:r>
          </a:p>
          <a:p>
            <a:pPr marL="514350" indent="-514350">
              <a:buFont typeface="+mj-lt"/>
              <a:buAutoNum type="alphaUcPeriod"/>
            </a:pPr>
            <a:r>
              <a:rPr lang="tr-TR" sz="4400" dirty="0" smtClean="0">
                <a:solidFill>
                  <a:schemeClr val="bg1"/>
                </a:solidFill>
              </a:rPr>
              <a:t>Öğrencileri kontrol altında tutma</a:t>
            </a:r>
          </a:p>
          <a:p>
            <a:pPr marL="514350" indent="-514350">
              <a:buFont typeface="+mj-lt"/>
              <a:buAutoNum type="alphaUcPeriod"/>
            </a:pPr>
            <a:r>
              <a:rPr lang="tr-TR" sz="4400" dirty="0" smtClean="0">
                <a:solidFill>
                  <a:schemeClr val="bg1"/>
                </a:solidFill>
              </a:rPr>
              <a:t>Konuyu ayrıntılı olarak ele alma</a:t>
            </a:r>
          </a:p>
          <a:p>
            <a:pPr marL="514350" indent="-514350">
              <a:buFont typeface="+mj-lt"/>
              <a:buAutoNum type="alphaUcPeriod"/>
            </a:pPr>
            <a:r>
              <a:rPr lang="tr-TR" sz="4400" dirty="0" err="1" smtClean="0">
                <a:solidFill>
                  <a:schemeClr val="bg1"/>
                </a:solidFill>
              </a:rPr>
              <a:t>Pekiştireçlerden</a:t>
            </a:r>
            <a:r>
              <a:rPr lang="tr-TR" sz="4400" dirty="0" smtClean="0">
                <a:solidFill>
                  <a:schemeClr val="bg1"/>
                </a:solidFill>
              </a:rPr>
              <a:t> yararlanma</a:t>
            </a:r>
          </a:p>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514350" indent="-514350">
              <a:buFont typeface="+mj-lt"/>
              <a:buAutoNum type="alphaUcPeriod"/>
            </a:pPr>
            <a:endParaRPr lang="tr-TR" sz="3200" dirty="0" smtClean="0">
              <a:solidFill>
                <a:schemeClr val="bg1"/>
              </a:solidFill>
            </a:endParaRPr>
          </a:p>
          <a:p>
            <a:pPr marL="514350" indent="-514350">
              <a:buFont typeface="+mj-lt"/>
              <a:buAutoNum type="alphaUcPeriod"/>
            </a:pPr>
            <a:endParaRPr lang="tr-TR" sz="3200" dirty="0" smtClean="0">
              <a:solidFill>
                <a:schemeClr val="bg1"/>
              </a:solidFill>
            </a:endParaRPr>
          </a:p>
          <a:p>
            <a:pPr marL="0" indent="0">
              <a:buNone/>
            </a:pPr>
            <a:endParaRPr lang="tr-TR" sz="3200" dirty="0" smtClean="0">
              <a:solidFill>
                <a:schemeClr val="bg1"/>
              </a:solidFill>
            </a:endParaRPr>
          </a:p>
          <a:p>
            <a:pPr marL="514350" indent="-514350">
              <a:buFont typeface="+mj-lt"/>
              <a:buAutoNum type="alphaUcPeriod"/>
            </a:pPr>
            <a:endParaRPr lang="tr-TR" sz="3200" dirty="0" smtClean="0">
              <a:solidFill>
                <a:schemeClr val="bg1"/>
              </a:solidFill>
            </a:endParaRPr>
          </a:p>
        </p:txBody>
      </p:sp>
    </p:spTree>
    <p:extLst>
      <p:ext uri="{BB962C8B-B14F-4D97-AF65-F5344CB8AC3E}">
        <p14:creationId xmlns:p14="http://schemas.microsoft.com/office/powerpoint/2010/main" val="1469075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r>
              <a:rPr lang="tr-TR" sz="3200" dirty="0" smtClean="0">
                <a:solidFill>
                  <a:schemeClr val="bg1"/>
                </a:solidFill>
              </a:rPr>
              <a:t> </a:t>
            </a:r>
          </a:p>
          <a:p>
            <a:pPr marL="0" indent="0">
              <a:buNone/>
            </a:pPr>
            <a:r>
              <a:rPr lang="tr-TR" sz="3200" dirty="0" smtClean="0">
                <a:solidFill>
                  <a:schemeClr val="bg1"/>
                </a:solidFill>
              </a:rPr>
              <a:t>4-</a:t>
            </a:r>
          </a:p>
          <a:p>
            <a:pPr marL="0" indent="0">
              <a:buNone/>
            </a:pPr>
            <a:r>
              <a:rPr lang="tr-TR" sz="3200" dirty="0">
                <a:solidFill>
                  <a:schemeClr val="bg1"/>
                </a:solidFill>
              </a:rPr>
              <a:t> </a:t>
            </a:r>
            <a:r>
              <a:rPr lang="tr-TR" sz="3200" dirty="0" smtClean="0">
                <a:solidFill>
                  <a:schemeClr val="bg1"/>
                </a:solidFill>
              </a:rPr>
              <a:t>      </a:t>
            </a:r>
          </a:p>
          <a:p>
            <a:pPr marL="0" indent="0">
              <a:buNone/>
            </a:pPr>
            <a:endParaRPr lang="tr-TR" sz="3200" dirty="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a:p>
            <a:pPr marL="0" indent="0">
              <a:buNone/>
            </a:pPr>
            <a:endParaRPr lang="tr-TR" sz="3200" dirty="0" smtClean="0">
              <a:solidFill>
                <a:schemeClr val="bg1"/>
              </a:solidFill>
            </a:endParaRPr>
          </a:p>
          <a:p>
            <a:pPr marL="0" indent="0">
              <a:buNone/>
            </a:pPr>
            <a:r>
              <a:rPr lang="tr-TR" sz="4400" dirty="0" smtClean="0">
                <a:solidFill>
                  <a:schemeClr val="bg1"/>
                </a:solidFill>
              </a:rPr>
              <a:t>Eğitim ve öğretim süreci, yukarıda verilen şemadaki gibi biri sistem olarak düşünüldüğünde, aşağıdakilerden hangisinin bu sürecin ‘’ Girdi’’</a:t>
            </a:r>
            <a:r>
              <a:rPr lang="tr-TR" sz="4400" dirty="0" err="1" smtClean="0">
                <a:solidFill>
                  <a:schemeClr val="bg1"/>
                </a:solidFill>
              </a:rPr>
              <a:t>leri</a:t>
            </a:r>
            <a:r>
              <a:rPr lang="tr-TR" sz="4400" dirty="0" smtClean="0">
                <a:solidFill>
                  <a:schemeClr val="bg1"/>
                </a:solidFill>
              </a:rPr>
              <a:t> arasında olduğu söylenemez?</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Öğrencinin </a:t>
            </a:r>
            <a:r>
              <a:rPr lang="tr-TR" sz="4400" dirty="0" err="1" smtClean="0">
                <a:solidFill>
                  <a:schemeClr val="bg1"/>
                </a:solidFill>
              </a:rPr>
              <a:t>hazırbulunuşluk</a:t>
            </a:r>
            <a:r>
              <a:rPr lang="tr-TR" sz="4400" dirty="0" smtClean="0">
                <a:solidFill>
                  <a:schemeClr val="bg1"/>
                </a:solidFill>
              </a:rPr>
              <a:t> düzeyi</a:t>
            </a:r>
          </a:p>
          <a:p>
            <a:pPr marL="514350" indent="-514350">
              <a:buFont typeface="+mj-lt"/>
              <a:buAutoNum type="alphaUcPeriod"/>
            </a:pPr>
            <a:r>
              <a:rPr lang="tr-TR" sz="4400" dirty="0" smtClean="0">
                <a:solidFill>
                  <a:schemeClr val="bg1"/>
                </a:solidFill>
              </a:rPr>
              <a:t>Öğretmen özellikleri</a:t>
            </a:r>
          </a:p>
          <a:p>
            <a:pPr marL="514350" indent="-514350">
              <a:buFont typeface="+mj-lt"/>
              <a:buAutoNum type="alphaUcPeriod"/>
            </a:pPr>
            <a:r>
              <a:rPr lang="tr-TR" sz="4400" dirty="0" smtClean="0">
                <a:solidFill>
                  <a:schemeClr val="bg1"/>
                </a:solidFill>
              </a:rPr>
              <a:t>Sınıfın fiziksel yapısı</a:t>
            </a:r>
          </a:p>
          <a:p>
            <a:pPr marL="514350" indent="-514350">
              <a:buFont typeface="+mj-lt"/>
              <a:buAutoNum type="alphaUcPeriod"/>
            </a:pPr>
            <a:r>
              <a:rPr lang="tr-TR" sz="4400" dirty="0" smtClean="0">
                <a:solidFill>
                  <a:schemeClr val="bg1"/>
                </a:solidFill>
              </a:rPr>
              <a:t>Öğretim yöntem ve teknikleri</a:t>
            </a:r>
          </a:p>
          <a:p>
            <a:pPr marL="514350" indent="-514350">
              <a:buFont typeface="+mj-lt"/>
              <a:buAutoNum type="alphaUcPeriod"/>
            </a:pPr>
            <a:r>
              <a:rPr lang="tr-TR" sz="4400" dirty="0" smtClean="0">
                <a:solidFill>
                  <a:schemeClr val="bg1"/>
                </a:solidFill>
              </a:rPr>
              <a:t>Eğitimin amaçları</a:t>
            </a:r>
          </a:p>
          <a:p>
            <a:pPr marL="0" indent="0">
              <a:buNone/>
            </a:pPr>
            <a:endParaRPr lang="tr-TR" sz="3200" dirty="0" smtClean="0">
              <a:solidFill>
                <a:schemeClr val="bg1"/>
              </a:solidFill>
            </a:endParaRPr>
          </a:p>
        </p:txBody>
      </p:sp>
      <p:sp>
        <p:nvSpPr>
          <p:cNvPr id="2" name="Dikdörtgen 1"/>
          <p:cNvSpPr/>
          <p:nvPr/>
        </p:nvSpPr>
        <p:spPr>
          <a:xfrm>
            <a:off x="1080245" y="933756"/>
            <a:ext cx="1656184" cy="11521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smtClean="0">
                <a:solidFill>
                  <a:schemeClr val="bg1"/>
                </a:solidFill>
              </a:rPr>
              <a:t>  Girdi </a:t>
            </a:r>
            <a:endParaRPr lang="tr-TR" sz="3200" dirty="0">
              <a:solidFill>
                <a:schemeClr val="bg1"/>
              </a:solidFill>
            </a:endParaRPr>
          </a:p>
        </p:txBody>
      </p:sp>
      <p:sp>
        <p:nvSpPr>
          <p:cNvPr id="4" name="Dikdörtgen 3"/>
          <p:cNvSpPr/>
          <p:nvPr/>
        </p:nvSpPr>
        <p:spPr>
          <a:xfrm>
            <a:off x="3631692" y="886204"/>
            <a:ext cx="1656184" cy="11521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smtClean="0">
                <a:solidFill>
                  <a:schemeClr val="bg1"/>
                </a:solidFill>
              </a:rPr>
              <a:t>  Süreç  </a:t>
            </a:r>
            <a:endParaRPr lang="tr-TR" sz="3200" dirty="0">
              <a:solidFill>
                <a:schemeClr val="bg1"/>
              </a:solidFill>
            </a:endParaRPr>
          </a:p>
        </p:txBody>
      </p:sp>
      <p:sp>
        <p:nvSpPr>
          <p:cNvPr id="5" name="Dikdörtgen 4"/>
          <p:cNvSpPr/>
          <p:nvPr/>
        </p:nvSpPr>
        <p:spPr>
          <a:xfrm>
            <a:off x="6180872" y="856828"/>
            <a:ext cx="1656184" cy="11521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smtClean="0">
                <a:solidFill>
                  <a:schemeClr val="bg1"/>
                </a:solidFill>
              </a:rPr>
              <a:t> Çıktı </a:t>
            </a:r>
            <a:endParaRPr lang="tr-TR" sz="3200" dirty="0">
              <a:solidFill>
                <a:schemeClr val="bg1"/>
              </a:solidFill>
            </a:endParaRPr>
          </a:p>
        </p:txBody>
      </p:sp>
      <p:cxnSp>
        <p:nvCxnSpPr>
          <p:cNvPr id="9" name="Düz Ok Bağlayıcısı 8"/>
          <p:cNvCxnSpPr/>
          <p:nvPr/>
        </p:nvCxnSpPr>
        <p:spPr>
          <a:xfrm>
            <a:off x="2736429" y="1509820"/>
            <a:ext cx="895263" cy="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5285609" y="1462268"/>
            <a:ext cx="895263" cy="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Düz Bağlayıcı 14"/>
          <p:cNvCxnSpPr>
            <a:stCxn id="5" idx="2"/>
          </p:cNvCxnSpPr>
          <p:nvPr/>
        </p:nvCxnSpPr>
        <p:spPr>
          <a:xfrm>
            <a:off x="7008964" y="2008956"/>
            <a:ext cx="0" cy="108746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Düz Ok Bağlayıcısı 18"/>
          <p:cNvCxnSpPr/>
          <p:nvPr/>
        </p:nvCxnSpPr>
        <p:spPr>
          <a:xfrm flipH="1">
            <a:off x="5544741" y="3096419"/>
            <a:ext cx="1464223" cy="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1" name="Dikdörtgen 20"/>
          <p:cNvSpPr/>
          <p:nvPr/>
        </p:nvSpPr>
        <p:spPr>
          <a:xfrm>
            <a:off x="2736429" y="2639219"/>
            <a:ext cx="2808312"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smtClean="0">
                <a:solidFill>
                  <a:schemeClr val="bg1"/>
                </a:solidFill>
              </a:rPr>
              <a:t>Değerlendirme </a:t>
            </a:r>
            <a:endParaRPr lang="tr-TR" sz="3200" dirty="0">
              <a:solidFill>
                <a:schemeClr val="bg1"/>
              </a:solidFill>
            </a:endParaRPr>
          </a:p>
        </p:txBody>
      </p:sp>
      <p:cxnSp>
        <p:nvCxnSpPr>
          <p:cNvPr id="22" name="Düz Bağlayıcı 21"/>
          <p:cNvCxnSpPr/>
          <p:nvPr/>
        </p:nvCxnSpPr>
        <p:spPr>
          <a:xfrm flipH="1">
            <a:off x="1512293" y="3240435"/>
            <a:ext cx="122413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flipV="1">
            <a:off x="1503107" y="2087768"/>
            <a:ext cx="0" cy="1152667"/>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46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endParaRPr lang="tr-TR" sz="3000" dirty="0" smtClean="0">
              <a:solidFill>
                <a:schemeClr val="bg1"/>
              </a:solidFill>
            </a:endParaRPr>
          </a:p>
          <a:p>
            <a:pPr marL="0" indent="0">
              <a:buNone/>
            </a:pPr>
            <a:r>
              <a:rPr lang="tr-TR" sz="3000" dirty="0" smtClean="0">
                <a:solidFill>
                  <a:schemeClr val="bg1"/>
                </a:solidFill>
              </a:rPr>
              <a:t>5-Öğretmen adayı Ayşe’yi, öğretmenlik uygulaması sırasında bir öğretim üyesi gözlemlemiş ve Ayşe’ye öğretim sürecinde öğrencilerin ‘’ Dönüt vermede’’ eksiklikleri ve yanlışları olduğunu söylemiştir. Ayşe kendini geliştirmek için ‘’ dönüt’’ konusunda bilgiler veren çeşitli kaynaklara ulaşıp öğretim sırasında kendisinin gösterdiği ‘’ dönüt verme’’ davranışlarını sorgulamıştır.</a:t>
            </a:r>
          </a:p>
          <a:p>
            <a:pPr marL="0" indent="0">
              <a:buNone/>
            </a:pPr>
            <a:r>
              <a:rPr lang="tr-TR" sz="3000" dirty="0" smtClean="0">
                <a:solidFill>
                  <a:schemeClr val="bg1"/>
                </a:solidFill>
              </a:rPr>
              <a:t>Ayşe,</a:t>
            </a:r>
          </a:p>
          <a:p>
            <a:pPr marL="571500" indent="-571500">
              <a:buFont typeface="+mj-lt"/>
              <a:buAutoNum type="romanUcPeriod"/>
            </a:pPr>
            <a:r>
              <a:rPr lang="tr-TR" sz="3000" dirty="0" smtClean="0">
                <a:solidFill>
                  <a:schemeClr val="bg1"/>
                </a:solidFill>
              </a:rPr>
              <a:t>Öğrencilerin yaptığı her yanlışa dönüt verme</a:t>
            </a:r>
          </a:p>
          <a:p>
            <a:pPr marL="571500" indent="-571500">
              <a:buFont typeface="+mj-lt"/>
              <a:buAutoNum type="romanUcPeriod"/>
            </a:pPr>
            <a:r>
              <a:rPr lang="tr-TR" sz="3000" dirty="0" smtClean="0">
                <a:solidFill>
                  <a:schemeClr val="bg1"/>
                </a:solidFill>
              </a:rPr>
              <a:t>Olumsuz dönütü çok sık kullanmama</a:t>
            </a:r>
          </a:p>
          <a:p>
            <a:pPr marL="571500" indent="-571500">
              <a:buFont typeface="+mj-lt"/>
              <a:buAutoNum type="romanUcPeriod"/>
            </a:pPr>
            <a:r>
              <a:rPr lang="tr-TR" sz="3000" dirty="0" smtClean="0">
                <a:solidFill>
                  <a:schemeClr val="bg1"/>
                </a:solidFill>
              </a:rPr>
              <a:t>Öğrenciler tam bir başarı sağlamadan onlara dönüt vermeme</a:t>
            </a:r>
          </a:p>
          <a:p>
            <a:pPr marL="571500" indent="-571500">
              <a:buFont typeface="+mj-lt"/>
              <a:buAutoNum type="romanUcPeriod"/>
            </a:pPr>
            <a:r>
              <a:rPr lang="tr-TR" sz="3000" dirty="0" smtClean="0">
                <a:solidFill>
                  <a:schemeClr val="bg1"/>
                </a:solidFill>
              </a:rPr>
              <a:t>Öğrencilerin öğrenmeye dönük bütün çabalarına dönüt verme</a:t>
            </a:r>
          </a:p>
          <a:p>
            <a:pPr marL="571500" indent="-571500">
              <a:buFont typeface="+mj-lt"/>
              <a:buAutoNum type="romanUcPeriod"/>
            </a:pPr>
            <a:r>
              <a:rPr lang="tr-TR" sz="3000" dirty="0" smtClean="0">
                <a:solidFill>
                  <a:schemeClr val="bg1"/>
                </a:solidFill>
              </a:rPr>
              <a:t>Öğrencilerin kendi kendine dönüt verir hale gelmeleri için çaba gösterme</a:t>
            </a:r>
          </a:p>
          <a:p>
            <a:pPr marL="571500" indent="-571500">
              <a:buFont typeface="+mj-lt"/>
              <a:buAutoNum type="romanUcPeriod"/>
            </a:pPr>
            <a:r>
              <a:rPr lang="tr-TR" sz="3000" dirty="0" smtClean="0">
                <a:solidFill>
                  <a:schemeClr val="bg1"/>
                </a:solidFill>
              </a:rPr>
              <a:t>Öğrencilerin yanlışlarına dönütle birlikte düzeltme de verme</a:t>
            </a:r>
          </a:p>
          <a:p>
            <a:pPr marL="571500" indent="-571500">
              <a:buFont typeface="+mj-lt"/>
              <a:buAutoNum type="romanUcPeriod"/>
            </a:pPr>
            <a:r>
              <a:rPr lang="tr-TR" sz="3000" dirty="0" smtClean="0">
                <a:solidFill>
                  <a:schemeClr val="bg1"/>
                </a:solidFill>
              </a:rPr>
              <a:t>Öğrenciler bazen yanlış yapsa da onlara olumlu dönüt verme</a:t>
            </a:r>
          </a:p>
          <a:p>
            <a:pPr marL="0" indent="0">
              <a:buNone/>
            </a:pPr>
            <a:endParaRPr lang="tr-TR" sz="3000" dirty="0">
              <a:solidFill>
                <a:schemeClr val="bg1"/>
              </a:solidFill>
            </a:endParaRPr>
          </a:p>
          <a:p>
            <a:pPr marL="0" indent="0">
              <a:buNone/>
            </a:pPr>
            <a:r>
              <a:rPr lang="tr-TR" sz="3000" dirty="0" smtClean="0">
                <a:solidFill>
                  <a:schemeClr val="bg1"/>
                </a:solidFill>
              </a:rPr>
              <a:t>Davranışlarından hangilerini yaparsa ‘’ dönüt verme’’ davranışını doğru uygulamış olur?</a:t>
            </a:r>
          </a:p>
          <a:p>
            <a:pPr marL="514350" indent="-514350">
              <a:buFont typeface="+mj-lt"/>
              <a:buAutoNum type="alphaUcPeriod"/>
            </a:pPr>
            <a:r>
              <a:rPr lang="tr-TR" sz="3000" dirty="0" smtClean="0">
                <a:solidFill>
                  <a:schemeClr val="bg1"/>
                </a:solidFill>
              </a:rPr>
              <a:t>I, II, IV, VI</a:t>
            </a:r>
          </a:p>
          <a:p>
            <a:pPr marL="514350" indent="-514350">
              <a:buFont typeface="+mj-lt"/>
              <a:buAutoNum type="alphaUcPeriod"/>
            </a:pPr>
            <a:r>
              <a:rPr lang="tr-TR" sz="3000" dirty="0" smtClean="0">
                <a:solidFill>
                  <a:schemeClr val="bg1"/>
                </a:solidFill>
              </a:rPr>
              <a:t>I, III, V, VI</a:t>
            </a:r>
          </a:p>
          <a:p>
            <a:pPr marL="514350" indent="-514350">
              <a:buFont typeface="+mj-lt"/>
              <a:buAutoNum type="alphaUcPeriod"/>
            </a:pPr>
            <a:r>
              <a:rPr lang="tr-TR" sz="3000" dirty="0" smtClean="0">
                <a:solidFill>
                  <a:schemeClr val="bg1"/>
                </a:solidFill>
              </a:rPr>
              <a:t>II, IV, V, VI</a:t>
            </a:r>
          </a:p>
          <a:p>
            <a:pPr marL="514350" indent="-514350">
              <a:buFont typeface="+mj-lt"/>
              <a:buAutoNum type="alphaUcPeriod"/>
            </a:pPr>
            <a:r>
              <a:rPr lang="tr-TR" sz="3000" dirty="0" smtClean="0">
                <a:solidFill>
                  <a:schemeClr val="bg1"/>
                </a:solidFill>
              </a:rPr>
              <a:t>II, III, V, VII</a:t>
            </a:r>
          </a:p>
          <a:p>
            <a:pPr marL="514350" indent="-514350">
              <a:buFont typeface="+mj-lt"/>
              <a:buAutoNum type="alphaUcPeriod"/>
            </a:pPr>
            <a:r>
              <a:rPr lang="tr-TR" sz="3000" dirty="0" smtClean="0">
                <a:solidFill>
                  <a:schemeClr val="bg1"/>
                </a:solidFill>
              </a:rPr>
              <a:t>III, IV, V, VII</a:t>
            </a:r>
          </a:p>
          <a:p>
            <a:pPr marL="571500" indent="-571500">
              <a:buFont typeface="+mj-lt"/>
              <a:buAutoNum type="romanUcPeriod"/>
            </a:pPr>
            <a:endParaRPr lang="tr-TR" sz="3200" dirty="0">
              <a:solidFill>
                <a:schemeClr val="bg1"/>
              </a:solidFill>
            </a:endParaRPr>
          </a:p>
        </p:txBody>
      </p:sp>
    </p:spTree>
    <p:extLst>
      <p:ext uri="{BB962C8B-B14F-4D97-AF65-F5344CB8AC3E}">
        <p14:creationId xmlns:p14="http://schemas.microsoft.com/office/powerpoint/2010/main" val="172246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a:bodyPr>
          <a:lstStyle/>
          <a:p>
            <a:pPr>
              <a:buNone/>
            </a:pPr>
            <a:endParaRPr lang="tr-TR" sz="4400" dirty="0" smtClean="0">
              <a:solidFill>
                <a:schemeClr val="bg1"/>
              </a:solidFill>
            </a:endParaRPr>
          </a:p>
          <a:p>
            <a:pPr marL="0" indent="0">
              <a:buNone/>
            </a:pPr>
            <a:r>
              <a:rPr lang="tr-TR" sz="4400" dirty="0" smtClean="0">
                <a:solidFill>
                  <a:schemeClr val="bg1"/>
                </a:solidFill>
              </a:rPr>
              <a:t>6-Bir öğretmen ders sırasında bir öğrenciye soru sormuş ve bu öğrenciden yanlış yanıt almıştır.</a:t>
            </a:r>
            <a:endParaRPr lang="tr-TR" sz="4400" dirty="0">
              <a:solidFill>
                <a:schemeClr val="bg1"/>
              </a:solidFill>
            </a:endParaRPr>
          </a:p>
          <a:p>
            <a:pPr marL="0" indent="0">
              <a:buNone/>
            </a:pPr>
            <a:r>
              <a:rPr lang="tr-TR" sz="4400" dirty="0" smtClean="0">
                <a:solidFill>
                  <a:schemeClr val="bg1"/>
                </a:solidFill>
              </a:rPr>
              <a:t>Bu durumda, öğretmenin baş vuracağı en uygun yol aşağıdakilerden hangisidir?</a:t>
            </a:r>
          </a:p>
          <a:p>
            <a:pPr marL="0" indent="0">
              <a:buNone/>
            </a:pPr>
            <a:endParaRPr lang="tr-TR" sz="4400" dirty="0">
              <a:solidFill>
                <a:schemeClr val="bg1"/>
              </a:solidFill>
            </a:endParaRPr>
          </a:p>
          <a:p>
            <a:pPr marL="742950" indent="-742950">
              <a:buFont typeface="+mj-lt"/>
              <a:buAutoNum type="alphaUcPeriod"/>
            </a:pPr>
            <a:r>
              <a:rPr lang="tr-TR" sz="4400" dirty="0" smtClean="0">
                <a:solidFill>
                  <a:schemeClr val="bg1"/>
                </a:solidFill>
              </a:rPr>
              <a:t>Öğrencinin söz hakkını sınırlama</a:t>
            </a:r>
          </a:p>
          <a:p>
            <a:pPr marL="742950" indent="-742950">
              <a:buFont typeface="+mj-lt"/>
              <a:buAutoNum type="alphaUcPeriod"/>
            </a:pPr>
            <a:r>
              <a:rPr lang="tr-TR" sz="4400" dirty="0" smtClean="0">
                <a:solidFill>
                  <a:schemeClr val="bg1"/>
                </a:solidFill>
              </a:rPr>
              <a:t>Öğrenciye önceki sorusuna doğru yanıt veren bir öğrenciyi örnek gösterme</a:t>
            </a:r>
          </a:p>
          <a:p>
            <a:pPr marL="742950" indent="-742950">
              <a:buFont typeface="+mj-lt"/>
              <a:buAutoNum type="alphaUcPeriod"/>
            </a:pPr>
            <a:r>
              <a:rPr lang="tr-TR" sz="4400" dirty="0" smtClean="0">
                <a:solidFill>
                  <a:schemeClr val="bg1"/>
                </a:solidFill>
              </a:rPr>
              <a:t>Öğrenciye, yanıtının neden doğru olmadığını sezdirecek bir soru sorma</a:t>
            </a:r>
          </a:p>
          <a:p>
            <a:pPr marL="742950" indent="-742950">
              <a:buFont typeface="+mj-lt"/>
              <a:buAutoNum type="alphaUcPeriod"/>
            </a:pPr>
            <a:r>
              <a:rPr lang="tr-TR" sz="4400" dirty="0" smtClean="0">
                <a:solidFill>
                  <a:schemeClr val="bg1"/>
                </a:solidFill>
              </a:rPr>
              <a:t>Öğrenciye yanıtının yanlış olduğunu söyleme</a:t>
            </a:r>
          </a:p>
          <a:p>
            <a:pPr marL="742950" indent="-742950">
              <a:buFont typeface="+mj-lt"/>
              <a:buAutoNum type="alphaUcPeriod"/>
            </a:pPr>
            <a:r>
              <a:rPr lang="tr-TR" sz="4400" dirty="0" smtClean="0">
                <a:solidFill>
                  <a:schemeClr val="bg1"/>
                </a:solidFill>
              </a:rPr>
              <a:t>Öğrenciyi cezalandırma</a:t>
            </a:r>
          </a:p>
          <a:p>
            <a:pPr marL="0" indent="0">
              <a:buNone/>
            </a:pPr>
            <a:endParaRPr lang="tr-TR" sz="3600" dirty="0" smtClean="0">
              <a:solidFill>
                <a:schemeClr val="bg1"/>
              </a:solidFill>
            </a:endParaRPr>
          </a:p>
          <a:p>
            <a:pPr marL="0" indent="0">
              <a:buNone/>
            </a:pPr>
            <a:endParaRPr lang="tr-TR" sz="3600" dirty="0" smtClean="0">
              <a:solidFill>
                <a:schemeClr val="bg1"/>
              </a:solidFill>
            </a:endParaRPr>
          </a:p>
        </p:txBody>
      </p:sp>
    </p:spTree>
    <p:extLst>
      <p:ext uri="{BB962C8B-B14F-4D97-AF65-F5344CB8AC3E}">
        <p14:creationId xmlns:p14="http://schemas.microsoft.com/office/powerpoint/2010/main" val="3099416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4400" dirty="0" smtClean="0">
              <a:solidFill>
                <a:schemeClr val="bg1"/>
              </a:solidFill>
            </a:endParaRPr>
          </a:p>
          <a:p>
            <a:pPr marL="0" indent="0">
              <a:buNone/>
            </a:pPr>
            <a:r>
              <a:rPr lang="tr-TR" sz="4400" dirty="0" smtClean="0">
                <a:solidFill>
                  <a:schemeClr val="bg1"/>
                </a:solidFill>
              </a:rPr>
              <a:t>7-Öğrencilerin etkili öğrenme zamanını artırmak isteyen bir öğretmenin, aşağıdakilerden hangisini yapması beklenmez?</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Öğrencilere ödevlerini net olarak açıklaması</a:t>
            </a:r>
          </a:p>
          <a:p>
            <a:pPr marL="514350" indent="-514350">
              <a:buFont typeface="+mj-lt"/>
              <a:buAutoNum type="alphaUcPeriod"/>
            </a:pPr>
            <a:r>
              <a:rPr lang="tr-TR" sz="4400" dirty="0" smtClean="0">
                <a:solidFill>
                  <a:schemeClr val="bg1"/>
                </a:solidFill>
              </a:rPr>
              <a:t>Sözel anlatımı kısa tutması</a:t>
            </a:r>
          </a:p>
          <a:p>
            <a:pPr marL="514350" indent="-514350">
              <a:buFont typeface="+mj-lt"/>
              <a:buAutoNum type="alphaUcPeriod"/>
            </a:pPr>
            <a:r>
              <a:rPr lang="tr-TR" sz="4400" dirty="0" smtClean="0">
                <a:solidFill>
                  <a:schemeClr val="bg1"/>
                </a:solidFill>
              </a:rPr>
              <a:t>Etkinlikler arası geçişlerde akıcılık sağlaması</a:t>
            </a:r>
          </a:p>
          <a:p>
            <a:pPr marL="514350" indent="-514350">
              <a:buFont typeface="+mj-lt"/>
              <a:buAutoNum type="alphaUcPeriod"/>
            </a:pPr>
            <a:r>
              <a:rPr lang="tr-TR" sz="4400" dirty="0" smtClean="0">
                <a:solidFill>
                  <a:schemeClr val="bg1"/>
                </a:solidFill>
              </a:rPr>
              <a:t>Gerekli durumlarda geri bildirim vermesi</a:t>
            </a:r>
          </a:p>
          <a:p>
            <a:pPr marL="514350" indent="-514350">
              <a:buFont typeface="+mj-lt"/>
              <a:buAutoNum type="alphaUcPeriod"/>
            </a:pPr>
            <a:r>
              <a:rPr lang="tr-TR" sz="4400" dirty="0" smtClean="0">
                <a:solidFill>
                  <a:schemeClr val="bg1"/>
                </a:solidFill>
              </a:rPr>
              <a:t>Öğrencilerin her birine konuyla ilgili sorular sorması</a:t>
            </a:r>
          </a:p>
          <a:p>
            <a:pPr marL="0" indent="0">
              <a:buNone/>
            </a:pPr>
            <a:endParaRPr lang="tr-TR" sz="3200" dirty="0" smtClean="0">
              <a:solidFill>
                <a:schemeClr val="bg1"/>
              </a:solidFill>
            </a:endParaRPr>
          </a:p>
          <a:p>
            <a:pPr marL="514350" indent="-514350">
              <a:buFont typeface="+mj-lt"/>
              <a:buAutoNum type="alphaUcPeriod"/>
            </a:pPr>
            <a:endParaRPr lang="tr-TR" sz="3200" dirty="0">
              <a:solidFill>
                <a:schemeClr val="bg1"/>
              </a:solidFill>
            </a:endParaRPr>
          </a:p>
        </p:txBody>
      </p:sp>
    </p:spTree>
    <p:extLst>
      <p:ext uri="{BB962C8B-B14F-4D97-AF65-F5344CB8AC3E}">
        <p14:creationId xmlns:p14="http://schemas.microsoft.com/office/powerpoint/2010/main" val="4266082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739" y="42824"/>
            <a:ext cx="18002250" cy="10801350"/>
          </a:xfrm>
          <a:solidFill>
            <a:schemeClr val="tx1"/>
          </a:solidFill>
        </p:spPr>
        <p:txBody>
          <a:bodyPr>
            <a:normAutofit/>
          </a:bodyPr>
          <a:lstStyle/>
          <a:p>
            <a:pPr marL="0" indent="0">
              <a:buNone/>
            </a:pPr>
            <a:r>
              <a:rPr lang="tr-TR" sz="3200" dirty="0">
                <a:solidFill>
                  <a:schemeClr val="bg1"/>
                </a:solidFill>
              </a:rPr>
              <a:t> </a:t>
            </a:r>
            <a:r>
              <a:rPr lang="tr-TR" sz="3200" dirty="0" smtClean="0">
                <a:solidFill>
                  <a:schemeClr val="bg1"/>
                </a:solidFill>
              </a:rPr>
              <a:t>                                                          </a:t>
            </a:r>
            <a:r>
              <a:rPr lang="tr-TR" sz="3200" b="1" u="sng" dirty="0" smtClean="0">
                <a:solidFill>
                  <a:schemeClr val="bg1"/>
                </a:solidFill>
              </a:rPr>
              <a:t>EĞİTİMDE SİSTEM YAKLAŞIMI </a:t>
            </a:r>
            <a:endParaRPr lang="tr-TR" sz="3200" b="1" u="sng" dirty="0">
              <a:solidFill>
                <a:schemeClr val="bg1"/>
              </a:solidFill>
            </a:endParaRPr>
          </a:p>
          <a:p>
            <a:pPr marL="0" indent="0">
              <a:buNone/>
            </a:pPr>
            <a:endParaRPr lang="tr-TR" sz="3200" dirty="0">
              <a:solidFill>
                <a:schemeClr val="bg1"/>
              </a:solidFill>
            </a:endParaRPr>
          </a:p>
          <a:p>
            <a:pPr marL="0" indent="0">
              <a:buNone/>
            </a:pPr>
            <a:endParaRPr lang="tr-TR" sz="3200" dirty="0" smtClean="0">
              <a:solidFill>
                <a:schemeClr val="bg1"/>
              </a:solidFill>
            </a:endParaRPr>
          </a:p>
          <a:p>
            <a:pPr marL="0" indent="0">
              <a:buNone/>
            </a:pPr>
            <a:r>
              <a:rPr lang="tr-TR" sz="3200" dirty="0" smtClean="0">
                <a:solidFill>
                  <a:schemeClr val="bg1"/>
                </a:solidFill>
              </a:rPr>
              <a:t> </a:t>
            </a:r>
          </a:p>
        </p:txBody>
      </p:sp>
      <p:sp>
        <p:nvSpPr>
          <p:cNvPr id="2" name="Dikdörtgen 1"/>
          <p:cNvSpPr/>
          <p:nvPr/>
        </p:nvSpPr>
        <p:spPr>
          <a:xfrm>
            <a:off x="1" y="621522"/>
            <a:ext cx="3528516" cy="34895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u="sng" dirty="0" smtClean="0">
                <a:solidFill>
                  <a:schemeClr val="bg1"/>
                </a:solidFill>
              </a:rPr>
              <a:t>GİRDİ</a:t>
            </a:r>
          </a:p>
          <a:p>
            <a:pPr marL="457200" indent="-457200">
              <a:buFont typeface="Arial" panose="020B0604020202020204" pitchFamily="34" charset="0"/>
              <a:buChar char="•"/>
            </a:pPr>
            <a:r>
              <a:rPr lang="tr-TR" sz="3600" dirty="0" smtClean="0">
                <a:solidFill>
                  <a:schemeClr val="bg1"/>
                </a:solidFill>
              </a:rPr>
              <a:t>Öğrenci</a:t>
            </a:r>
          </a:p>
          <a:p>
            <a:pPr marL="457200" indent="-457200">
              <a:buFont typeface="Arial" panose="020B0604020202020204" pitchFamily="34" charset="0"/>
              <a:buChar char="•"/>
            </a:pPr>
            <a:r>
              <a:rPr lang="tr-TR" sz="3600" dirty="0" smtClean="0">
                <a:solidFill>
                  <a:schemeClr val="bg1"/>
                </a:solidFill>
              </a:rPr>
              <a:t>Öğretmen</a:t>
            </a:r>
          </a:p>
          <a:p>
            <a:pPr marL="457200" indent="-457200">
              <a:buFont typeface="Arial" panose="020B0604020202020204" pitchFamily="34" charset="0"/>
              <a:buChar char="•"/>
            </a:pPr>
            <a:r>
              <a:rPr lang="tr-TR" sz="3600" dirty="0" smtClean="0">
                <a:solidFill>
                  <a:schemeClr val="bg1"/>
                </a:solidFill>
              </a:rPr>
              <a:t>Programlar</a:t>
            </a:r>
          </a:p>
          <a:p>
            <a:pPr marL="457200" indent="-457200">
              <a:buFont typeface="Arial" panose="020B0604020202020204" pitchFamily="34" charset="0"/>
              <a:buChar char="•"/>
            </a:pPr>
            <a:r>
              <a:rPr lang="tr-TR" sz="3600" dirty="0" smtClean="0">
                <a:solidFill>
                  <a:schemeClr val="bg1"/>
                </a:solidFill>
              </a:rPr>
              <a:t>Ekonomi</a:t>
            </a:r>
          </a:p>
          <a:p>
            <a:pPr marL="457200" indent="-457200">
              <a:buFont typeface="Arial" panose="020B0604020202020204" pitchFamily="34" charset="0"/>
              <a:buChar char="•"/>
            </a:pPr>
            <a:r>
              <a:rPr lang="tr-TR" sz="3600" dirty="0" smtClean="0">
                <a:solidFill>
                  <a:schemeClr val="bg1"/>
                </a:solidFill>
              </a:rPr>
              <a:t>Yönetim</a:t>
            </a:r>
          </a:p>
          <a:p>
            <a:pPr marL="457200" indent="-457200">
              <a:buFont typeface="Arial" panose="020B0604020202020204" pitchFamily="34" charset="0"/>
              <a:buChar char="•"/>
            </a:pPr>
            <a:endParaRPr lang="tr-TR" sz="3200" dirty="0">
              <a:solidFill>
                <a:schemeClr val="bg1"/>
              </a:solidFill>
            </a:endParaRPr>
          </a:p>
        </p:txBody>
      </p:sp>
      <p:sp>
        <p:nvSpPr>
          <p:cNvPr id="4" name="Dikdörtgen 3"/>
          <p:cNvSpPr/>
          <p:nvPr/>
        </p:nvSpPr>
        <p:spPr>
          <a:xfrm>
            <a:off x="3744541" y="709011"/>
            <a:ext cx="5904656" cy="33843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u="sng" dirty="0" smtClean="0">
                <a:solidFill>
                  <a:schemeClr val="bg1"/>
                </a:solidFill>
              </a:rPr>
              <a:t>SÜREÇ</a:t>
            </a:r>
          </a:p>
          <a:p>
            <a:pPr marL="457200" indent="-457200">
              <a:buFont typeface="Arial" panose="020B0604020202020204" pitchFamily="34" charset="0"/>
              <a:buChar char="•"/>
            </a:pPr>
            <a:r>
              <a:rPr lang="tr-TR" sz="3600" dirty="0" smtClean="0">
                <a:solidFill>
                  <a:schemeClr val="bg1"/>
                </a:solidFill>
              </a:rPr>
              <a:t>Kaynakların ve potansiyelin etkin kullanımı</a:t>
            </a:r>
          </a:p>
          <a:p>
            <a:pPr marL="457200" indent="-457200">
              <a:buFont typeface="Arial" panose="020B0604020202020204" pitchFamily="34" charset="0"/>
              <a:buChar char="•"/>
            </a:pPr>
            <a:r>
              <a:rPr lang="tr-TR" sz="3600" dirty="0" smtClean="0">
                <a:solidFill>
                  <a:schemeClr val="bg1"/>
                </a:solidFill>
              </a:rPr>
              <a:t>Motivasyonun artırılması</a:t>
            </a:r>
          </a:p>
          <a:p>
            <a:pPr marL="457200" indent="-457200">
              <a:buFont typeface="Arial" panose="020B0604020202020204" pitchFamily="34" charset="0"/>
              <a:buChar char="•"/>
            </a:pPr>
            <a:r>
              <a:rPr lang="tr-TR" sz="3600" dirty="0" smtClean="0">
                <a:solidFill>
                  <a:schemeClr val="bg1"/>
                </a:solidFill>
              </a:rPr>
              <a:t>Öğretim durumlarıdır</a:t>
            </a:r>
          </a:p>
          <a:p>
            <a:endParaRPr lang="tr-TR" sz="3200" dirty="0" smtClean="0">
              <a:solidFill>
                <a:schemeClr val="bg1"/>
              </a:solidFill>
            </a:endParaRPr>
          </a:p>
        </p:txBody>
      </p:sp>
      <p:sp>
        <p:nvSpPr>
          <p:cNvPr id="5" name="Dikdörtgen 4"/>
          <p:cNvSpPr/>
          <p:nvPr/>
        </p:nvSpPr>
        <p:spPr>
          <a:xfrm>
            <a:off x="9959975" y="621522"/>
            <a:ext cx="4513758" cy="33843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u="sng" dirty="0" smtClean="0">
                <a:solidFill>
                  <a:schemeClr val="bg1"/>
                </a:solidFill>
              </a:rPr>
              <a:t>ÇIKTI</a:t>
            </a:r>
          </a:p>
          <a:p>
            <a:pPr marL="457200" indent="-457200">
              <a:buFont typeface="Arial" panose="020B0604020202020204" pitchFamily="34" charset="0"/>
              <a:buChar char="•"/>
            </a:pPr>
            <a:r>
              <a:rPr lang="tr-TR" sz="3600" dirty="0" smtClean="0">
                <a:solidFill>
                  <a:schemeClr val="bg1"/>
                </a:solidFill>
              </a:rPr>
              <a:t>İstendik nitelikte</a:t>
            </a:r>
          </a:p>
          <a:p>
            <a:pPr marL="457200" indent="-457200">
              <a:buFont typeface="Arial" panose="020B0604020202020204" pitchFamily="34" charset="0"/>
              <a:buChar char="•"/>
            </a:pPr>
            <a:r>
              <a:rPr lang="tr-TR" sz="3600" dirty="0" smtClean="0">
                <a:solidFill>
                  <a:schemeClr val="bg1"/>
                </a:solidFill>
              </a:rPr>
              <a:t>Yetersiz</a:t>
            </a:r>
          </a:p>
          <a:p>
            <a:pPr marL="457200" indent="-457200">
              <a:buFont typeface="Arial" panose="020B0604020202020204" pitchFamily="34" charset="0"/>
              <a:buChar char="•"/>
            </a:pPr>
            <a:r>
              <a:rPr lang="tr-TR" sz="3600" dirty="0" smtClean="0">
                <a:solidFill>
                  <a:schemeClr val="bg1"/>
                </a:solidFill>
              </a:rPr>
              <a:t>İstenmedik</a:t>
            </a:r>
          </a:p>
          <a:p>
            <a:pPr marL="457200" indent="-457200">
              <a:buFont typeface="Arial" panose="020B0604020202020204" pitchFamily="34" charset="0"/>
              <a:buChar char="•"/>
            </a:pPr>
            <a:endParaRPr lang="tr-TR" sz="3200" dirty="0">
              <a:solidFill>
                <a:schemeClr val="bg1"/>
              </a:solidFill>
            </a:endParaRPr>
          </a:p>
          <a:p>
            <a:pPr marL="457200" indent="-457200">
              <a:buFont typeface="Arial" panose="020B0604020202020204" pitchFamily="34" charset="0"/>
              <a:buChar char="•"/>
            </a:pPr>
            <a:r>
              <a:rPr lang="tr-TR" sz="3200" dirty="0" smtClean="0">
                <a:solidFill>
                  <a:schemeClr val="bg1"/>
                </a:solidFill>
              </a:rPr>
              <a:t> </a:t>
            </a:r>
            <a:endParaRPr lang="tr-TR" sz="3200" dirty="0">
              <a:solidFill>
                <a:schemeClr val="bg1"/>
              </a:solidFill>
            </a:endParaRPr>
          </a:p>
        </p:txBody>
      </p:sp>
      <p:sp>
        <p:nvSpPr>
          <p:cNvPr id="6" name="Dikdörtgen 5"/>
          <p:cNvSpPr/>
          <p:nvPr/>
        </p:nvSpPr>
        <p:spPr>
          <a:xfrm>
            <a:off x="457858" y="5705337"/>
            <a:ext cx="6959091" cy="23762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smtClean="0">
                <a:solidFill>
                  <a:schemeClr val="bg1"/>
                </a:solidFill>
              </a:rPr>
              <a:t>DEĞERLENDİRME</a:t>
            </a:r>
          </a:p>
          <a:p>
            <a:pPr algn="ctr"/>
            <a:r>
              <a:rPr lang="tr-TR" sz="3200" dirty="0" smtClean="0">
                <a:solidFill>
                  <a:schemeClr val="bg1"/>
                </a:solidFill>
              </a:rPr>
              <a:t>(KONTROL)</a:t>
            </a:r>
            <a:endParaRPr lang="tr-TR" sz="3200" dirty="0">
              <a:solidFill>
                <a:schemeClr val="bg1"/>
              </a:solidFill>
            </a:endParaRPr>
          </a:p>
        </p:txBody>
      </p:sp>
      <p:cxnSp>
        <p:nvCxnSpPr>
          <p:cNvPr id="8" name="Düz Ok Bağlayıcısı 7"/>
          <p:cNvCxnSpPr/>
          <p:nvPr/>
        </p:nvCxnSpPr>
        <p:spPr>
          <a:xfrm flipH="1" flipV="1">
            <a:off x="1265200" y="4125340"/>
            <a:ext cx="632818" cy="1486485"/>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 name="Metin kutusu 10"/>
          <p:cNvSpPr txBox="1"/>
          <p:nvPr/>
        </p:nvSpPr>
        <p:spPr>
          <a:xfrm>
            <a:off x="8353053" y="4109646"/>
            <a:ext cx="9484701" cy="6524863"/>
          </a:xfrm>
          <a:prstGeom prst="rect">
            <a:avLst/>
          </a:prstGeom>
          <a:noFill/>
        </p:spPr>
        <p:txBody>
          <a:bodyPr wrap="square" rtlCol="0">
            <a:spAutoFit/>
          </a:bodyPr>
          <a:lstStyle/>
          <a:p>
            <a:pPr marL="571500" indent="-571500">
              <a:buFont typeface="Wingdings" panose="05000000000000000000" pitchFamily="2" charset="2"/>
              <a:buChar char="q"/>
            </a:pPr>
            <a:r>
              <a:rPr lang="tr-TR" sz="3800" dirty="0" smtClean="0">
                <a:solidFill>
                  <a:schemeClr val="bg1"/>
                </a:solidFill>
              </a:rPr>
              <a:t>Eğitim </a:t>
            </a:r>
            <a:r>
              <a:rPr lang="tr-TR" sz="3800" dirty="0">
                <a:solidFill>
                  <a:schemeClr val="bg1"/>
                </a:solidFill>
              </a:rPr>
              <a:t>hizmeti bir bütünlük, bir sistem işidir</a:t>
            </a:r>
            <a:r>
              <a:rPr lang="tr-TR" sz="3800" dirty="0" smtClean="0">
                <a:solidFill>
                  <a:schemeClr val="bg1"/>
                </a:solidFill>
              </a:rPr>
              <a:t>.</a:t>
            </a:r>
            <a:endParaRPr lang="tr-TR" sz="3800" dirty="0">
              <a:solidFill>
                <a:schemeClr val="bg1"/>
              </a:solidFill>
            </a:endParaRPr>
          </a:p>
          <a:p>
            <a:pPr>
              <a:buFont typeface="Wingdings" panose="05000000000000000000" pitchFamily="2" charset="2"/>
              <a:buChar char="q"/>
            </a:pPr>
            <a:r>
              <a:rPr lang="tr-TR" sz="3800" dirty="0">
                <a:solidFill>
                  <a:schemeClr val="bg1"/>
                </a:solidFill>
              </a:rPr>
              <a:t>Sistemi oluşturan tüm ögelerin işbirliği içinde çalışması önem kazanmaktadır. Sistemin herhangi bir </a:t>
            </a:r>
            <a:r>
              <a:rPr lang="tr-TR" sz="3800" dirty="0" smtClean="0">
                <a:solidFill>
                  <a:schemeClr val="bg1"/>
                </a:solidFill>
              </a:rPr>
              <a:t>ögesindeki </a:t>
            </a:r>
            <a:r>
              <a:rPr lang="tr-TR" sz="3800" dirty="0">
                <a:solidFill>
                  <a:schemeClr val="bg1"/>
                </a:solidFill>
              </a:rPr>
              <a:t>aksaklık tüm sistemi olumsuz etkiler</a:t>
            </a:r>
            <a:r>
              <a:rPr lang="tr-TR" sz="3800" dirty="0" smtClean="0">
                <a:solidFill>
                  <a:schemeClr val="bg1"/>
                </a:solidFill>
              </a:rPr>
              <a:t>.</a:t>
            </a:r>
          </a:p>
          <a:p>
            <a:pPr>
              <a:buFont typeface="Wingdings" panose="05000000000000000000" pitchFamily="2" charset="2"/>
              <a:buChar char="q"/>
            </a:pPr>
            <a:r>
              <a:rPr lang="tr-TR" sz="3800" dirty="0" smtClean="0">
                <a:solidFill>
                  <a:schemeClr val="bg1"/>
                </a:solidFill>
              </a:rPr>
              <a:t>Eğitim sistemi bir fabrika gibi işler. Yani, fabrikalar gibi ham maddeler vardır ve bu ham maddelerin işlendiği bir teknoloji ve süreç, elde edilen bir ürün ve ürünün kalitesinin veya fabrikanın(sistemin) işleyişinin bir değerlendirilmesi vardır.</a:t>
            </a:r>
            <a:endParaRPr lang="tr-TR" sz="3800" dirty="0">
              <a:solidFill>
                <a:schemeClr val="bg1"/>
              </a:solidFill>
            </a:endParaRPr>
          </a:p>
        </p:txBody>
      </p:sp>
      <p:cxnSp>
        <p:nvCxnSpPr>
          <p:cNvPr id="12" name="Düz Ok Bağlayıcısı 11"/>
          <p:cNvCxnSpPr/>
          <p:nvPr/>
        </p:nvCxnSpPr>
        <p:spPr>
          <a:xfrm flipV="1">
            <a:off x="4118944" y="4125341"/>
            <a:ext cx="0" cy="1486484"/>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p:nvPr/>
        </p:nvCxnSpPr>
        <p:spPr>
          <a:xfrm flipV="1">
            <a:off x="5256709" y="3920886"/>
            <a:ext cx="4703266" cy="1672122"/>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559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000" dirty="0" smtClean="0">
                <a:solidFill>
                  <a:schemeClr val="bg1"/>
                </a:solidFill>
              </a:rPr>
              <a:t>8-Ahmet Öğretmen, ders öncesi, çeşitli kaynaklardan öğretim programında yer alan ve o hafta işleyeceği konuyu iyice çalışır. İnternette konuyla ilgili dergilerden ve makalelerden ayrıntılı araştırır. Dersle ilgili kaynak kitapları toplar. Konu hakkında derinlemesine bilgi sahibi olmak için gerekli hazırlıkları tamamlar ve konuları basitten karmaşığa düzenler. Bütün bu hazırlıklara rağmen Ahmet Bey öğrencilerin derse ilgi duymadıklarını ve dikkatlerini veremediklerini, konuyu kavramakta güçlük çektiklerini ve dersin belirli aşamasından sonra iletişim sorunları yaşadıklarını gözlemlemiştir.</a:t>
            </a:r>
            <a:endParaRPr lang="tr-TR" sz="4000" dirty="0">
              <a:solidFill>
                <a:schemeClr val="bg1"/>
              </a:solidFill>
            </a:endParaRPr>
          </a:p>
          <a:p>
            <a:pPr marL="0" indent="0">
              <a:buNone/>
            </a:pPr>
            <a:r>
              <a:rPr lang="tr-TR" sz="4000" dirty="0" smtClean="0">
                <a:solidFill>
                  <a:schemeClr val="bg1"/>
                </a:solidFill>
              </a:rPr>
              <a:t>Buna göre, Ahmet Öğretmen’in bu dersle ilgili aşağıdakilerden hangisini yapmadığı söylenebilir?</a:t>
            </a:r>
            <a:endParaRPr lang="tr-TR" sz="4000" dirty="0">
              <a:solidFill>
                <a:schemeClr val="bg1"/>
              </a:solidFill>
            </a:endParaRPr>
          </a:p>
          <a:p>
            <a:pPr marL="514350" indent="-514350">
              <a:buFont typeface="+mj-lt"/>
              <a:buAutoNum type="alphaUcPeriod"/>
            </a:pPr>
            <a:r>
              <a:rPr lang="tr-TR" sz="4000" dirty="0" smtClean="0">
                <a:solidFill>
                  <a:schemeClr val="bg1"/>
                </a:solidFill>
              </a:rPr>
              <a:t>Hedeflere uygun konu seçme</a:t>
            </a:r>
          </a:p>
          <a:p>
            <a:pPr marL="514350" indent="-514350">
              <a:buFont typeface="+mj-lt"/>
              <a:buAutoNum type="alphaUcPeriod"/>
            </a:pPr>
            <a:r>
              <a:rPr lang="tr-TR" sz="4000" dirty="0" smtClean="0">
                <a:solidFill>
                  <a:schemeClr val="bg1"/>
                </a:solidFill>
              </a:rPr>
              <a:t>Dersle ilgili yenilikleri takip etme</a:t>
            </a:r>
          </a:p>
          <a:p>
            <a:pPr marL="514350" indent="-514350">
              <a:buFont typeface="+mj-lt"/>
              <a:buAutoNum type="alphaUcPeriod"/>
            </a:pPr>
            <a:r>
              <a:rPr lang="tr-TR" sz="4000" dirty="0" smtClean="0">
                <a:solidFill>
                  <a:schemeClr val="bg1"/>
                </a:solidFill>
              </a:rPr>
              <a:t>İçeriği yapılandırma</a:t>
            </a:r>
          </a:p>
          <a:p>
            <a:pPr marL="514350" indent="-514350">
              <a:buFont typeface="+mj-lt"/>
              <a:buAutoNum type="alphaUcPeriod"/>
            </a:pPr>
            <a:r>
              <a:rPr lang="tr-TR" sz="4000" dirty="0" smtClean="0">
                <a:solidFill>
                  <a:schemeClr val="bg1"/>
                </a:solidFill>
              </a:rPr>
              <a:t>İşleyişi planlama</a:t>
            </a:r>
          </a:p>
          <a:p>
            <a:pPr marL="514350" indent="-514350">
              <a:buFont typeface="+mj-lt"/>
              <a:buAutoNum type="alphaUcPeriod"/>
            </a:pPr>
            <a:r>
              <a:rPr lang="tr-TR" sz="4000" dirty="0" smtClean="0">
                <a:solidFill>
                  <a:schemeClr val="bg1"/>
                </a:solidFill>
              </a:rPr>
              <a:t>Alan bilgisini gözden geçirme</a:t>
            </a:r>
          </a:p>
          <a:p>
            <a:pPr marL="0" indent="0">
              <a:buNone/>
            </a:pPr>
            <a:endParaRPr lang="tr-TR" sz="3200" dirty="0">
              <a:solidFill>
                <a:schemeClr val="bg1"/>
              </a:solidFill>
            </a:endParaRPr>
          </a:p>
        </p:txBody>
      </p:sp>
    </p:spTree>
    <p:extLst>
      <p:ext uri="{BB962C8B-B14F-4D97-AF65-F5344CB8AC3E}">
        <p14:creationId xmlns:p14="http://schemas.microsoft.com/office/powerpoint/2010/main" val="4232034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9-Recep Öğretmen tarih dersinde o gün işleyeceği bir çok kaynağı inceleyerek hazırlanmıştır. Sınıfta konuyu ayrıntılı bir biçimde ve etkili bir ses tonuyla, bazı materyalleri de kullanarak anlatmıştır. Ancak öğrencilerin ilgisizliğinden yakınmaktadır. Yapılan sınavda da öğrencilerin düşük notlar aldığı gözlenmiştir.</a:t>
            </a:r>
            <a:endParaRPr lang="tr-TR" sz="4400" dirty="0">
              <a:solidFill>
                <a:schemeClr val="bg1"/>
              </a:solidFill>
            </a:endParaRPr>
          </a:p>
          <a:p>
            <a:pPr marL="0" indent="0">
              <a:buNone/>
            </a:pPr>
            <a:r>
              <a:rPr lang="tr-TR" sz="4400" dirty="0" smtClean="0">
                <a:solidFill>
                  <a:schemeClr val="bg1"/>
                </a:solidFill>
              </a:rPr>
              <a:t>Bu durumla ilgili aşağıdakilerden hangisi kesinlikle söylenebilir?</a:t>
            </a:r>
            <a:endParaRPr lang="tr-TR" sz="4400" dirty="0">
              <a:solidFill>
                <a:schemeClr val="bg1"/>
              </a:solidFill>
            </a:endParaRPr>
          </a:p>
          <a:p>
            <a:pPr marL="514350" indent="-514350">
              <a:buFont typeface="+mj-lt"/>
              <a:buAutoNum type="alphaUcPeriod"/>
            </a:pPr>
            <a:r>
              <a:rPr lang="tr-TR" sz="4400" dirty="0" smtClean="0">
                <a:solidFill>
                  <a:schemeClr val="bg1"/>
                </a:solidFill>
              </a:rPr>
              <a:t>Öğretmenin, konuya hakimiyetiyle ilgili sorunlar vardır.</a:t>
            </a:r>
          </a:p>
          <a:p>
            <a:pPr marL="514350" indent="-514350">
              <a:buFont typeface="+mj-lt"/>
              <a:buAutoNum type="alphaUcPeriod"/>
            </a:pPr>
            <a:r>
              <a:rPr lang="tr-TR" sz="4400" dirty="0" smtClean="0">
                <a:solidFill>
                  <a:schemeClr val="bg1"/>
                </a:solidFill>
              </a:rPr>
              <a:t>Öğretmenin, iletişim becerileriyle ilgili yetersizlikleri vardır.</a:t>
            </a:r>
          </a:p>
          <a:p>
            <a:pPr marL="514350" indent="-514350">
              <a:buFont typeface="+mj-lt"/>
              <a:buAutoNum type="alphaUcPeriod"/>
            </a:pPr>
            <a:r>
              <a:rPr lang="tr-TR" sz="4400" dirty="0" smtClean="0">
                <a:solidFill>
                  <a:schemeClr val="bg1"/>
                </a:solidFill>
              </a:rPr>
              <a:t>Öğretmenin, sınıf ortamını düzenleme</a:t>
            </a:r>
            <a:r>
              <a:rPr lang="tr-TR" sz="4400" dirty="0">
                <a:solidFill>
                  <a:schemeClr val="bg1"/>
                </a:solidFill>
              </a:rPr>
              <a:t> </a:t>
            </a:r>
            <a:r>
              <a:rPr lang="tr-TR" sz="4400" dirty="0" smtClean="0">
                <a:solidFill>
                  <a:schemeClr val="bg1"/>
                </a:solidFill>
              </a:rPr>
              <a:t>becerisi kazanması gerekir.</a:t>
            </a:r>
          </a:p>
          <a:p>
            <a:pPr marL="514350" indent="-514350">
              <a:buFont typeface="+mj-lt"/>
              <a:buAutoNum type="alphaUcPeriod"/>
            </a:pPr>
            <a:r>
              <a:rPr lang="tr-TR" sz="4400" dirty="0" smtClean="0">
                <a:solidFill>
                  <a:schemeClr val="bg1"/>
                </a:solidFill>
              </a:rPr>
              <a:t>Öğretmen, öğrencilerin öğrenme sürecinden çok kendi öğretme davranışına odaklanmıştır.</a:t>
            </a:r>
          </a:p>
          <a:p>
            <a:pPr marL="514350" indent="-514350">
              <a:buFont typeface="+mj-lt"/>
              <a:buAutoNum type="alphaUcPeriod"/>
            </a:pPr>
            <a:r>
              <a:rPr lang="tr-TR" sz="4400" dirty="0" smtClean="0">
                <a:solidFill>
                  <a:schemeClr val="bg1"/>
                </a:solidFill>
              </a:rPr>
              <a:t>Öğrencilerin, dersin önemini kavramalarıyla ilgili sorunları bulunmaktadır.</a:t>
            </a:r>
          </a:p>
          <a:p>
            <a:pPr marL="0" indent="0">
              <a:buNone/>
            </a:pPr>
            <a:endParaRPr lang="tr-TR" sz="3200" dirty="0">
              <a:solidFill>
                <a:schemeClr val="bg1"/>
              </a:solidFill>
            </a:endParaRPr>
          </a:p>
        </p:txBody>
      </p:sp>
    </p:spTree>
    <p:extLst>
      <p:ext uri="{BB962C8B-B14F-4D97-AF65-F5344CB8AC3E}">
        <p14:creationId xmlns:p14="http://schemas.microsoft.com/office/powerpoint/2010/main" val="1404612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600" dirty="0" smtClean="0">
              <a:solidFill>
                <a:schemeClr val="bg1"/>
              </a:solidFill>
            </a:endParaRPr>
          </a:p>
          <a:p>
            <a:pPr marL="0" indent="0">
              <a:buNone/>
            </a:pPr>
            <a:r>
              <a:rPr lang="tr-TR" sz="4400" dirty="0" smtClean="0">
                <a:solidFill>
                  <a:schemeClr val="bg1"/>
                </a:solidFill>
              </a:rPr>
              <a:t>10-Öğretmen, dersin öğretim programını incelemiş ve yıllık planını hazırlamıştır. Önceki yılların, zümre öğretmenlerinin ve eğitim sitelerindeki ders planlarını incelemiş ve ders kitabına göre ders planı yapmıştır. Ancak dersi işlemeye başladığında planı uygulayamamıştır.</a:t>
            </a:r>
            <a:endParaRPr lang="tr-TR" sz="4400" dirty="0">
              <a:solidFill>
                <a:schemeClr val="bg1"/>
              </a:solidFill>
            </a:endParaRPr>
          </a:p>
          <a:p>
            <a:pPr marL="0" indent="0">
              <a:buNone/>
            </a:pPr>
            <a:r>
              <a:rPr lang="tr-TR" sz="4400" dirty="0" smtClean="0">
                <a:solidFill>
                  <a:schemeClr val="bg1"/>
                </a:solidFill>
              </a:rPr>
              <a:t>Bu bilgilere göre öğretmenin ders planını uygulayamamasının en önemli nedeni aşağıdakilerden hangisidir?</a:t>
            </a:r>
            <a:endParaRPr lang="tr-TR" sz="4400" dirty="0">
              <a:solidFill>
                <a:schemeClr val="bg1"/>
              </a:solidFill>
            </a:endParaRPr>
          </a:p>
          <a:p>
            <a:pPr marL="514350" indent="-514350">
              <a:buFont typeface="+mj-lt"/>
              <a:buAutoNum type="alphaUcPeriod"/>
            </a:pPr>
            <a:r>
              <a:rPr lang="tr-TR" sz="4400" dirty="0" smtClean="0">
                <a:solidFill>
                  <a:schemeClr val="bg1"/>
                </a:solidFill>
              </a:rPr>
              <a:t>Planlamada kendi sınıfının özelliklerini göz ardı etmesi</a:t>
            </a:r>
          </a:p>
          <a:p>
            <a:pPr marL="514350" indent="-514350">
              <a:buFont typeface="+mj-lt"/>
              <a:buAutoNum type="alphaUcPeriod"/>
            </a:pPr>
            <a:r>
              <a:rPr lang="tr-TR" sz="4400" dirty="0" smtClean="0">
                <a:solidFill>
                  <a:schemeClr val="bg1"/>
                </a:solidFill>
              </a:rPr>
              <a:t>Programda konuların çok yoğun olması</a:t>
            </a:r>
          </a:p>
          <a:p>
            <a:pPr marL="514350" indent="-514350">
              <a:buFont typeface="+mj-lt"/>
              <a:buAutoNum type="alphaUcPeriod"/>
            </a:pPr>
            <a:r>
              <a:rPr lang="tr-TR" sz="4400" dirty="0" smtClean="0">
                <a:solidFill>
                  <a:schemeClr val="bg1"/>
                </a:solidFill>
              </a:rPr>
              <a:t>Yapılan planın ders kitabıyla uyumlu olmaması</a:t>
            </a:r>
          </a:p>
          <a:p>
            <a:pPr marL="514350" indent="-514350">
              <a:buFont typeface="+mj-lt"/>
              <a:buAutoNum type="alphaUcPeriod"/>
            </a:pPr>
            <a:r>
              <a:rPr lang="tr-TR" sz="4400" dirty="0" smtClean="0">
                <a:solidFill>
                  <a:schemeClr val="bg1"/>
                </a:solidFill>
              </a:rPr>
              <a:t>Öğrenci merkezli eğitimin sınıfa olumsuz yansıması</a:t>
            </a:r>
          </a:p>
          <a:p>
            <a:pPr marL="514350" indent="-514350">
              <a:buFont typeface="+mj-lt"/>
              <a:buAutoNum type="alphaUcPeriod"/>
            </a:pPr>
            <a:r>
              <a:rPr lang="tr-TR" sz="4400" dirty="0" smtClean="0">
                <a:solidFill>
                  <a:schemeClr val="bg1"/>
                </a:solidFill>
              </a:rPr>
              <a:t>Öğretmenin öğretmenlik tecrübesinin yetersiz olması</a:t>
            </a:r>
          </a:p>
          <a:p>
            <a:pPr marL="0" indent="0">
              <a:buNone/>
            </a:pPr>
            <a:endParaRPr lang="tr-TR" sz="3200" dirty="0" smtClean="0">
              <a:solidFill>
                <a:schemeClr val="bg1"/>
              </a:solidFill>
            </a:endParaRPr>
          </a:p>
          <a:p>
            <a:pPr marL="514350" indent="-514350">
              <a:buFont typeface="+mj-lt"/>
              <a:buAutoNum type="alphaUcPeriod"/>
            </a:pPr>
            <a:endParaRPr lang="tr-TR" sz="3200" dirty="0" smtClean="0">
              <a:solidFill>
                <a:schemeClr val="bg1"/>
              </a:solidFill>
            </a:endParaRPr>
          </a:p>
          <a:p>
            <a:pPr marL="514350" indent="-514350">
              <a:buFont typeface="+mj-lt"/>
              <a:buAutoNum type="alphaUcPeriod"/>
            </a:pPr>
            <a:endParaRPr lang="tr-TR" sz="3200" dirty="0" smtClean="0">
              <a:solidFill>
                <a:schemeClr val="bg1"/>
              </a:solidFill>
            </a:endParaRPr>
          </a:p>
          <a:p>
            <a:pPr marL="0" indent="0">
              <a:buNone/>
            </a:pPr>
            <a:endParaRPr lang="tr-TR" sz="3200" dirty="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1404612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16764" y="1"/>
            <a:ext cx="8713090" cy="10801350"/>
          </a:xfrm>
          <a:solidFill>
            <a:schemeClr val="tx1"/>
          </a:solidFill>
        </p:spPr>
        <p:txBody>
          <a:bodyPr>
            <a:normAutofit/>
          </a:bodyPr>
          <a:lstStyle/>
          <a:p>
            <a:pPr marL="0" indent="0">
              <a:buNone/>
            </a:pPr>
            <a:endParaRPr lang="tr-TR" sz="3200" b="1" u="sng" dirty="0" smtClean="0">
              <a:solidFill>
                <a:schemeClr val="bg1"/>
              </a:solidFill>
            </a:endParaRPr>
          </a:p>
          <a:p>
            <a:pPr marL="0" indent="0">
              <a:buNone/>
            </a:pPr>
            <a:endParaRPr lang="tr-TR" sz="4400" b="1" u="sng" dirty="0">
              <a:solidFill>
                <a:schemeClr val="bg1"/>
              </a:solidFill>
            </a:endParaRPr>
          </a:p>
          <a:p>
            <a:pPr marL="0" indent="0">
              <a:buNone/>
            </a:pPr>
            <a:r>
              <a:rPr lang="tr-TR" sz="4400" b="1" u="sng" dirty="0" smtClean="0">
                <a:solidFill>
                  <a:schemeClr val="bg1"/>
                </a:solidFill>
              </a:rPr>
              <a:t>TEYİT EDİCİ DÖNÜT</a:t>
            </a:r>
          </a:p>
          <a:p>
            <a:pPr marL="0" indent="0">
              <a:buNone/>
            </a:pPr>
            <a:endParaRPr lang="tr-TR" sz="4400" dirty="0">
              <a:solidFill>
                <a:schemeClr val="bg1"/>
              </a:solidFill>
            </a:endParaRPr>
          </a:p>
          <a:p>
            <a:pPr marL="0" indent="0">
              <a:buNone/>
            </a:pPr>
            <a:r>
              <a:rPr lang="tr-TR" sz="4400" dirty="0" smtClean="0">
                <a:solidFill>
                  <a:schemeClr val="bg1"/>
                </a:solidFill>
              </a:rPr>
              <a:t>Öğrenciye öğrenme sonuçları hakkında bilgi vermektir. </a:t>
            </a:r>
          </a:p>
          <a:p>
            <a:pPr>
              <a:buFont typeface="Wingdings" pitchFamily="2" charset="2"/>
              <a:buChar char="ü"/>
            </a:pPr>
            <a:r>
              <a:rPr lang="tr-TR" sz="4400" dirty="0" smtClean="0">
                <a:solidFill>
                  <a:schemeClr val="bg1"/>
                </a:solidFill>
              </a:rPr>
              <a:t>Cevabın doğru,cevabın yanlış gibi.</a:t>
            </a:r>
          </a:p>
          <a:p>
            <a:pPr marL="0" indent="0">
              <a:buNone/>
            </a:pPr>
            <a:r>
              <a:rPr lang="tr-TR" sz="4400" dirty="0" smtClean="0">
                <a:solidFill>
                  <a:schemeClr val="bg1"/>
                </a:solidFill>
              </a:rPr>
              <a:t>ÖRNEK</a:t>
            </a:r>
          </a:p>
          <a:p>
            <a:pPr marL="0" indent="0">
              <a:buNone/>
            </a:pPr>
            <a:r>
              <a:rPr lang="tr-TR" sz="4400" dirty="0" smtClean="0">
                <a:solidFill>
                  <a:schemeClr val="bg1"/>
                </a:solidFill>
              </a:rPr>
              <a:t>Öğretmen: Fransa’nın başkenti neresidir ?</a:t>
            </a:r>
          </a:p>
          <a:p>
            <a:pPr marL="0" indent="0">
              <a:buNone/>
            </a:pPr>
            <a:r>
              <a:rPr lang="tr-TR" sz="4400" dirty="0" smtClean="0">
                <a:solidFill>
                  <a:schemeClr val="bg1"/>
                </a:solidFill>
              </a:rPr>
              <a:t>Öğrenci : Paris öğretmenim </a:t>
            </a:r>
          </a:p>
          <a:p>
            <a:pPr marL="0" indent="0">
              <a:buNone/>
            </a:pPr>
            <a:r>
              <a:rPr lang="tr-TR" sz="4400" dirty="0" smtClean="0">
                <a:solidFill>
                  <a:schemeClr val="bg1"/>
                </a:solidFill>
              </a:rPr>
              <a:t>Öğretmen: Cevabın doğru aferin</a:t>
            </a:r>
            <a:endParaRPr lang="tr-TR" sz="4400" dirty="0">
              <a:solidFill>
                <a:schemeClr val="bg1"/>
              </a:solidFill>
            </a:endParaRPr>
          </a:p>
        </p:txBody>
      </p:sp>
      <p:sp>
        <p:nvSpPr>
          <p:cNvPr id="6" name="İçerik Yer Tutucusu 5"/>
          <p:cNvSpPr>
            <a:spLocks noGrp="1"/>
          </p:cNvSpPr>
          <p:nvPr>
            <p:ph sz="quarter" idx="4"/>
          </p:nvPr>
        </p:nvSpPr>
        <p:spPr>
          <a:xfrm>
            <a:off x="8857109" y="1"/>
            <a:ext cx="9145141" cy="10801350"/>
          </a:xfrm>
          <a:solidFill>
            <a:schemeClr val="tx1"/>
          </a:solidFill>
        </p:spPr>
        <p:txBody>
          <a:bodyPr>
            <a:normAutofit lnSpcReduction="10000"/>
          </a:bodyPr>
          <a:lstStyle/>
          <a:p>
            <a:pPr marL="0" indent="0">
              <a:buNone/>
            </a:pPr>
            <a:endParaRPr lang="tr-TR" sz="3200" b="1" u="sng" dirty="0" smtClean="0">
              <a:solidFill>
                <a:schemeClr val="bg1"/>
              </a:solidFill>
            </a:endParaRPr>
          </a:p>
          <a:p>
            <a:pPr marL="0" indent="0">
              <a:buNone/>
            </a:pPr>
            <a:r>
              <a:rPr lang="tr-TR" sz="4400" b="1" u="sng" dirty="0" smtClean="0">
                <a:solidFill>
                  <a:schemeClr val="bg1"/>
                </a:solidFill>
              </a:rPr>
              <a:t>DÜZELTİCİ DÖNÜT</a:t>
            </a:r>
            <a:endParaRPr lang="tr-TR" sz="4400" b="1" u="sng" dirty="0">
              <a:solidFill>
                <a:schemeClr val="bg1"/>
              </a:solidFill>
            </a:endParaRPr>
          </a:p>
          <a:p>
            <a:pPr marL="0" indent="0">
              <a:buNone/>
            </a:pPr>
            <a:endParaRPr lang="tr-TR" sz="4400" dirty="0">
              <a:solidFill>
                <a:schemeClr val="bg1"/>
              </a:solidFill>
            </a:endParaRPr>
          </a:p>
          <a:p>
            <a:pPr marL="0" indent="0">
              <a:buNone/>
            </a:pPr>
            <a:r>
              <a:rPr lang="tr-TR" sz="4400" dirty="0" smtClean="0">
                <a:solidFill>
                  <a:schemeClr val="bg1"/>
                </a:solidFill>
              </a:rPr>
              <a:t>Öğrenciye öğrenme sonuçlarıyla birlikte doğru cevabın ne olduğunun da verildiği dönüttür.</a:t>
            </a:r>
          </a:p>
          <a:p>
            <a:pPr marL="0" indent="0">
              <a:buNone/>
            </a:pPr>
            <a:endParaRPr lang="tr-TR" sz="4400" dirty="0" smtClean="0">
              <a:solidFill>
                <a:schemeClr val="bg1"/>
              </a:solidFill>
            </a:endParaRPr>
          </a:p>
          <a:p>
            <a:pPr>
              <a:buFont typeface="Wingdings" pitchFamily="2" charset="2"/>
              <a:buChar char="ü"/>
            </a:pPr>
            <a:r>
              <a:rPr lang="tr-TR" sz="4400" dirty="0" smtClean="0">
                <a:solidFill>
                  <a:schemeClr val="bg1"/>
                </a:solidFill>
              </a:rPr>
              <a:t>Cevabın yanlış, doğru cevap şu olmalıydı </a:t>
            </a:r>
          </a:p>
          <a:p>
            <a:pPr marL="0" indent="0">
              <a:buNone/>
            </a:pPr>
            <a:r>
              <a:rPr lang="tr-TR" sz="4400" dirty="0" smtClean="0">
                <a:solidFill>
                  <a:schemeClr val="bg1"/>
                </a:solidFill>
              </a:rPr>
              <a:t>ÖRNEK</a:t>
            </a:r>
          </a:p>
          <a:p>
            <a:pPr marL="0" indent="0">
              <a:buNone/>
            </a:pPr>
            <a:r>
              <a:rPr lang="tr-TR" sz="4400" dirty="0" smtClean="0">
                <a:solidFill>
                  <a:schemeClr val="bg1"/>
                </a:solidFill>
              </a:rPr>
              <a:t>Öğretmen: Türkiyenin en yüksek dağı hangisidir ?</a:t>
            </a:r>
          </a:p>
          <a:p>
            <a:pPr marL="0" indent="0">
              <a:buNone/>
            </a:pPr>
            <a:r>
              <a:rPr lang="tr-TR" sz="4400" dirty="0" smtClean="0">
                <a:solidFill>
                  <a:schemeClr val="bg1"/>
                </a:solidFill>
              </a:rPr>
              <a:t>Öğrenci: Erciyes Dağı öğretmenim </a:t>
            </a:r>
          </a:p>
          <a:p>
            <a:pPr marL="0" indent="0">
              <a:buNone/>
            </a:pPr>
            <a:r>
              <a:rPr lang="tr-TR" sz="4400" dirty="0" smtClean="0">
                <a:solidFill>
                  <a:schemeClr val="bg1"/>
                </a:solidFill>
              </a:rPr>
              <a:t>Öğretmen: Hayır cevabın yanlış, doğru cevap Ağrı Dağı olmalıydı </a:t>
            </a:r>
            <a:endParaRPr lang="tr-TR" sz="4400" dirty="0">
              <a:solidFill>
                <a:schemeClr val="bg1"/>
              </a:solidFill>
            </a:endParaRPr>
          </a:p>
        </p:txBody>
      </p:sp>
    </p:spTree>
    <p:extLst>
      <p:ext uri="{BB962C8B-B14F-4D97-AF65-F5344CB8AC3E}">
        <p14:creationId xmlns:p14="http://schemas.microsoft.com/office/powerpoint/2010/main" val="2999813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3" y="0"/>
            <a:ext cx="8569074" cy="10801353"/>
          </a:xfrm>
          <a:solidFill>
            <a:schemeClr val="tx1"/>
          </a:solidFill>
        </p:spPr>
        <p:txBody>
          <a:bodyPr>
            <a:noAutofit/>
          </a:bodyPr>
          <a:lstStyle/>
          <a:p>
            <a:pPr marL="0" indent="0">
              <a:buNone/>
            </a:pPr>
            <a:r>
              <a:rPr lang="tr-TR" sz="4100" b="1" u="sng" dirty="0" smtClean="0">
                <a:solidFill>
                  <a:schemeClr val="bg1"/>
                </a:solidFill>
              </a:rPr>
              <a:t>AÇIKLAYICI DÖNÜT </a:t>
            </a:r>
            <a:endParaRPr lang="tr-TR" sz="4100" dirty="0">
              <a:solidFill>
                <a:schemeClr val="bg1"/>
              </a:solidFill>
            </a:endParaRPr>
          </a:p>
          <a:p>
            <a:pPr marL="0" indent="0">
              <a:buNone/>
            </a:pPr>
            <a:r>
              <a:rPr lang="tr-TR" sz="4100" dirty="0" smtClean="0">
                <a:solidFill>
                  <a:schemeClr val="bg1"/>
                </a:solidFill>
              </a:rPr>
              <a:t>Yanlış </a:t>
            </a:r>
            <a:r>
              <a:rPr lang="tr-TR" sz="4100" dirty="0">
                <a:solidFill>
                  <a:schemeClr val="bg1"/>
                </a:solidFill>
              </a:rPr>
              <a:t>cevabın neden yanlış,doğru cevabın neden doğru olduğunun açıklanmasıdır</a:t>
            </a:r>
            <a:r>
              <a:rPr lang="tr-TR" sz="4100" dirty="0" smtClean="0">
                <a:solidFill>
                  <a:schemeClr val="bg1"/>
                </a:solidFill>
              </a:rPr>
              <a:t>.</a:t>
            </a:r>
            <a:endParaRPr lang="tr-TR" sz="4100" dirty="0">
              <a:solidFill>
                <a:schemeClr val="bg1"/>
              </a:solidFill>
            </a:endParaRPr>
          </a:p>
          <a:p>
            <a:pPr marL="0" indent="0">
              <a:buNone/>
            </a:pPr>
            <a:r>
              <a:rPr lang="tr-TR" sz="4100" dirty="0">
                <a:solidFill>
                  <a:schemeClr val="bg1"/>
                </a:solidFill>
              </a:rPr>
              <a:t>ÖRNEK</a:t>
            </a:r>
          </a:p>
          <a:p>
            <a:pPr marL="0" indent="0">
              <a:buNone/>
            </a:pPr>
            <a:r>
              <a:rPr lang="tr-TR" sz="4100" dirty="0">
                <a:solidFill>
                  <a:schemeClr val="bg1"/>
                </a:solidFill>
              </a:rPr>
              <a:t>Öğretmen:Grubun başarısını yorumlamak için hangi istatistiki veri öncelikle kulanılmalıdır.</a:t>
            </a:r>
          </a:p>
          <a:p>
            <a:pPr marL="0" indent="0">
              <a:buNone/>
            </a:pPr>
            <a:r>
              <a:rPr lang="tr-TR" sz="4100" dirty="0">
                <a:solidFill>
                  <a:schemeClr val="bg1"/>
                </a:solidFill>
              </a:rPr>
              <a:t>Öğrenci:Standart sapma öğretmenim.</a:t>
            </a:r>
          </a:p>
          <a:p>
            <a:pPr marL="0" indent="0">
              <a:buNone/>
            </a:pPr>
            <a:r>
              <a:rPr lang="tr-TR" sz="4100" dirty="0">
                <a:solidFill>
                  <a:schemeClr val="bg1"/>
                </a:solidFill>
              </a:rPr>
              <a:t>Öğretmen:Cevabın yanlış(teyit edici dönüt).Doğru cevap aritmetik ortalama olacaktı(düzeltici dönüt)çünkü aritmetik ortalama grubun başarısı,standart sapma ise grubun yapısı hakkında bilgi verir(açıklayıcı dönüt)</a:t>
            </a:r>
          </a:p>
        </p:txBody>
      </p:sp>
      <p:sp>
        <p:nvSpPr>
          <p:cNvPr id="6" name="İçerik Yer Tutucusu 5"/>
          <p:cNvSpPr>
            <a:spLocks noGrp="1"/>
          </p:cNvSpPr>
          <p:nvPr>
            <p:ph sz="quarter" idx="4"/>
          </p:nvPr>
        </p:nvSpPr>
        <p:spPr>
          <a:xfrm>
            <a:off x="8641086" y="0"/>
            <a:ext cx="9361164" cy="10801350"/>
          </a:xfrm>
          <a:solidFill>
            <a:schemeClr val="tx1"/>
          </a:solidFill>
        </p:spPr>
        <p:txBody>
          <a:bodyPr>
            <a:normAutofit lnSpcReduction="10000"/>
          </a:bodyPr>
          <a:lstStyle/>
          <a:p>
            <a:pPr marL="0" indent="0">
              <a:buNone/>
            </a:pPr>
            <a:endParaRPr lang="tr-TR" sz="3200" b="1" u="sng" dirty="0" smtClean="0">
              <a:solidFill>
                <a:schemeClr val="bg1"/>
              </a:solidFill>
            </a:endParaRPr>
          </a:p>
          <a:p>
            <a:pPr marL="0" indent="0">
              <a:buNone/>
            </a:pPr>
            <a:r>
              <a:rPr lang="tr-TR" sz="4400" b="1" u="sng" dirty="0" smtClean="0">
                <a:solidFill>
                  <a:schemeClr val="bg1"/>
                </a:solidFill>
              </a:rPr>
              <a:t>TEŞHİS EDİCİ DÖNÜT</a:t>
            </a:r>
            <a:endParaRPr lang="tr-TR" sz="4400" dirty="0" smtClean="0">
              <a:solidFill>
                <a:schemeClr val="bg1"/>
              </a:solidFill>
            </a:endParaRPr>
          </a:p>
          <a:p>
            <a:pPr marL="0" indent="0">
              <a:buNone/>
            </a:pPr>
            <a:r>
              <a:rPr lang="tr-TR" sz="4400" dirty="0" smtClean="0">
                <a:solidFill>
                  <a:schemeClr val="bg1"/>
                </a:solidFill>
              </a:rPr>
              <a:t>Öğrencinin yanlış cevabı düzeltmesi için neleri çalışması, nasıl çalışması gerektiğine ilişkin verilen bilgiyi kapsar</a:t>
            </a:r>
          </a:p>
          <a:p>
            <a:pPr marL="0" indent="0">
              <a:buNone/>
            </a:pPr>
            <a:endParaRPr lang="tr-TR" sz="4400" dirty="0" smtClean="0">
              <a:solidFill>
                <a:schemeClr val="bg1"/>
              </a:solidFill>
            </a:endParaRPr>
          </a:p>
          <a:p>
            <a:pPr marL="0" indent="0">
              <a:buNone/>
            </a:pPr>
            <a:r>
              <a:rPr lang="tr-TR" sz="4400" dirty="0" smtClean="0">
                <a:solidFill>
                  <a:schemeClr val="bg1"/>
                </a:solidFill>
              </a:rPr>
              <a:t>ÖRNEK</a:t>
            </a:r>
          </a:p>
          <a:p>
            <a:pPr marL="0" indent="0">
              <a:buNone/>
            </a:pPr>
            <a:r>
              <a:rPr lang="tr-TR" sz="4400" dirty="0" smtClean="0">
                <a:solidFill>
                  <a:schemeClr val="bg1"/>
                </a:solidFill>
              </a:rPr>
              <a:t>Öğretmen:Fiziki haritada yeşil renk neyi ifade eder</a:t>
            </a:r>
          </a:p>
          <a:p>
            <a:pPr marL="0" indent="0">
              <a:buNone/>
            </a:pPr>
            <a:r>
              <a:rPr lang="tr-TR" sz="4400" dirty="0" smtClean="0">
                <a:solidFill>
                  <a:schemeClr val="bg1"/>
                </a:solidFill>
              </a:rPr>
              <a:t>Öğrenci:Ovaları öğretmenim</a:t>
            </a:r>
          </a:p>
          <a:p>
            <a:pPr marL="0" indent="0">
              <a:buNone/>
            </a:pPr>
            <a:r>
              <a:rPr lang="tr-TR" sz="4400" dirty="0" smtClean="0">
                <a:solidFill>
                  <a:schemeClr val="bg1"/>
                </a:solidFill>
              </a:rPr>
              <a:t>Öğretmen:Muş Ovası’nı gösterir misin,ne renk?</a:t>
            </a:r>
          </a:p>
          <a:p>
            <a:pPr marL="0" indent="0">
              <a:buNone/>
            </a:pPr>
            <a:r>
              <a:rPr lang="tr-TR" sz="4400" dirty="0" smtClean="0">
                <a:solidFill>
                  <a:schemeClr val="bg1"/>
                </a:solidFill>
              </a:rPr>
              <a:t>Öğrenci:Buldum kahverengi</a:t>
            </a:r>
          </a:p>
          <a:p>
            <a:pPr marL="0" indent="0">
              <a:buNone/>
            </a:pPr>
            <a:r>
              <a:rPr lang="tr-TR" sz="4400" dirty="0" smtClean="0">
                <a:solidFill>
                  <a:schemeClr val="bg1"/>
                </a:solidFill>
              </a:rPr>
              <a:t>Öğretmen:Harita anahtarını incele lütfen  </a:t>
            </a:r>
          </a:p>
        </p:txBody>
      </p:sp>
    </p:spTree>
    <p:extLst>
      <p:ext uri="{BB962C8B-B14F-4D97-AF65-F5344CB8AC3E}">
        <p14:creationId xmlns:p14="http://schemas.microsoft.com/office/powerpoint/2010/main" val="1596862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Autofit/>
          </a:bodyPr>
          <a:lstStyle/>
          <a:p>
            <a:pPr marL="0" indent="0">
              <a:buNone/>
            </a:pPr>
            <a:endParaRPr lang="tr-TR" sz="4400" dirty="0" smtClean="0">
              <a:solidFill>
                <a:schemeClr val="bg1"/>
              </a:solidFill>
            </a:endParaRPr>
          </a:p>
          <a:p>
            <a:pPr marL="0" indent="0">
              <a:buNone/>
            </a:pPr>
            <a:r>
              <a:rPr lang="tr-TR" sz="4400" b="1" u="sng" dirty="0" smtClean="0">
                <a:solidFill>
                  <a:schemeClr val="bg1"/>
                </a:solidFill>
              </a:rPr>
              <a:t>GENİŞLETMEYE-ELEMLEMEYE DÖNÜK DÖNÜT</a:t>
            </a:r>
            <a:endParaRPr lang="tr-TR" sz="4400" dirty="0" smtClean="0">
              <a:solidFill>
                <a:schemeClr val="bg1"/>
              </a:solidFill>
            </a:endParaRPr>
          </a:p>
          <a:p>
            <a:pPr marL="0" indent="0">
              <a:buNone/>
            </a:pPr>
            <a:r>
              <a:rPr lang="tr-TR" sz="4400" dirty="0" smtClean="0">
                <a:solidFill>
                  <a:schemeClr val="bg1"/>
                </a:solidFill>
              </a:rPr>
              <a:t>Öğrencinin </a:t>
            </a:r>
            <a:r>
              <a:rPr lang="tr-TR" sz="4400" dirty="0">
                <a:solidFill>
                  <a:schemeClr val="bg1"/>
                </a:solidFill>
              </a:rPr>
              <a:t>var olan bilgisini genişletmesini sağlamaya  yöneliktir.</a:t>
            </a:r>
          </a:p>
          <a:p>
            <a:pPr marL="0" indent="0">
              <a:buNone/>
            </a:pPr>
            <a:r>
              <a:rPr lang="tr-TR" sz="4400" dirty="0">
                <a:solidFill>
                  <a:schemeClr val="bg1"/>
                </a:solidFill>
              </a:rPr>
              <a:t>Öğrencinin sahip olduğu bilgi şemalarını genişletmeye yardım eder</a:t>
            </a:r>
          </a:p>
          <a:p>
            <a:pPr marL="0" indent="0">
              <a:buNone/>
            </a:pPr>
            <a:r>
              <a:rPr lang="tr-TR" sz="4400" dirty="0">
                <a:solidFill>
                  <a:schemeClr val="bg1"/>
                </a:solidFill>
              </a:rPr>
              <a:t>ÖRNEK</a:t>
            </a:r>
          </a:p>
          <a:p>
            <a:pPr marL="0" indent="0">
              <a:buNone/>
            </a:pPr>
            <a:r>
              <a:rPr lang="tr-TR" sz="4400" dirty="0">
                <a:solidFill>
                  <a:schemeClr val="bg1"/>
                </a:solidFill>
              </a:rPr>
              <a:t>Öğretmen:Bütün dikdörtgenlerin ortak özellikleri nelerdir?</a:t>
            </a:r>
          </a:p>
          <a:p>
            <a:pPr marL="0" indent="0">
              <a:buNone/>
            </a:pPr>
            <a:r>
              <a:rPr lang="tr-TR" sz="4400" dirty="0">
                <a:solidFill>
                  <a:schemeClr val="bg1"/>
                </a:solidFill>
              </a:rPr>
              <a:t>Öğrenci:Bütün kenarları birbirine diktir</a:t>
            </a:r>
          </a:p>
          <a:p>
            <a:pPr marL="0" indent="0">
              <a:buNone/>
            </a:pPr>
            <a:r>
              <a:rPr lang="tr-TR" sz="4400" dirty="0">
                <a:solidFill>
                  <a:schemeClr val="bg1"/>
                </a:solidFill>
              </a:rPr>
              <a:t>Öğretmen:Evet cevabın doğru. Ayrıca bütün dikdörtgenlerin karşılıklı kenarları birbirine paraleldir</a:t>
            </a:r>
            <a:r>
              <a:rPr lang="tr-TR" sz="4400" dirty="0" smtClean="0">
                <a:solidFill>
                  <a:schemeClr val="bg1"/>
                </a:solidFill>
              </a:rPr>
              <a:t>.</a:t>
            </a:r>
          </a:p>
          <a:p>
            <a:pPr marL="0" indent="0">
              <a:buNone/>
            </a:pPr>
            <a:endParaRPr lang="tr-TR" sz="4400" dirty="0">
              <a:solidFill>
                <a:schemeClr val="bg1"/>
              </a:solidFill>
            </a:endParaRPr>
          </a:p>
          <a:p>
            <a:pPr marL="0" indent="0">
              <a:buNone/>
            </a:pPr>
            <a:r>
              <a:rPr lang="tr-TR" sz="4400" dirty="0">
                <a:solidFill>
                  <a:schemeClr val="bg1"/>
                </a:solidFill>
              </a:rPr>
              <a:t>NOT:</a:t>
            </a:r>
          </a:p>
          <a:p>
            <a:r>
              <a:rPr lang="tr-TR" sz="4400" dirty="0">
                <a:solidFill>
                  <a:schemeClr val="bg1"/>
                </a:solidFill>
              </a:rPr>
              <a:t>Sınıf içi uygulamalarda olumsuz dönütten çok olumlu dönüt kullanılmalıdır</a:t>
            </a:r>
          </a:p>
          <a:p>
            <a:r>
              <a:rPr lang="tr-TR" sz="4400" dirty="0">
                <a:solidFill>
                  <a:schemeClr val="bg1"/>
                </a:solidFill>
              </a:rPr>
              <a:t>Öğrencilerin öğrenmeyle ilgili tüm çabalarına dönüt verilmelidir</a:t>
            </a:r>
          </a:p>
          <a:p>
            <a:r>
              <a:rPr lang="tr-TR" sz="4400" dirty="0">
                <a:solidFill>
                  <a:schemeClr val="bg1"/>
                </a:solidFill>
              </a:rPr>
              <a:t>Öğretmen ve öğrenciler birbirine karşılıklı dönüt verirler.</a:t>
            </a:r>
          </a:p>
        </p:txBody>
      </p:sp>
    </p:spTree>
    <p:extLst>
      <p:ext uri="{BB962C8B-B14F-4D97-AF65-F5344CB8AC3E}">
        <p14:creationId xmlns:p14="http://schemas.microsoft.com/office/powerpoint/2010/main" val="35927873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4400" dirty="0" smtClean="0">
              <a:solidFill>
                <a:schemeClr val="bg1"/>
              </a:solidFill>
            </a:endParaRPr>
          </a:p>
          <a:p>
            <a:pPr marL="0" indent="0">
              <a:buNone/>
            </a:pPr>
            <a:r>
              <a:rPr lang="tr-TR" sz="4400" dirty="0" smtClean="0">
                <a:solidFill>
                  <a:schemeClr val="bg1"/>
                </a:solidFill>
              </a:rPr>
              <a:t>11-Sınıfında dörtgenler konusunu işleyen öğretmen, bunların özel bir türü olan dikdörtgenlere sıra gelince ‘’ Bütün dikdörtgenlerin ortak özellikleri nelerdir?’’ diye sorar. Öğrencilerden biri ‘’ Bütün kenarları birbirine diktir.’’ diye cevap verir. Öğretmen ‘’ Evet, cevabın doğru. Ayrıca bütün dikdörtgenlerin karşılıklı kenarları birbirine paraleldir.’’ diye dönüt verir.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Teyit edici</a:t>
            </a:r>
          </a:p>
          <a:p>
            <a:pPr marL="514350" indent="-514350">
              <a:buFont typeface="+mj-lt"/>
              <a:buAutoNum type="alphaUcPeriod"/>
            </a:pPr>
            <a:r>
              <a:rPr lang="tr-TR" sz="4400" dirty="0" smtClean="0">
                <a:solidFill>
                  <a:schemeClr val="bg1"/>
                </a:solidFill>
              </a:rPr>
              <a:t>Düzeltici</a:t>
            </a:r>
          </a:p>
          <a:p>
            <a:pPr marL="514350" indent="-514350">
              <a:buFont typeface="+mj-lt"/>
              <a:buAutoNum type="alphaUcPeriod"/>
            </a:pPr>
            <a:r>
              <a:rPr lang="tr-TR" sz="4400" dirty="0" smtClean="0">
                <a:solidFill>
                  <a:schemeClr val="bg1"/>
                </a:solidFill>
              </a:rPr>
              <a:t>Açıklayıcı</a:t>
            </a:r>
          </a:p>
          <a:p>
            <a:pPr marL="514350" indent="-514350">
              <a:buFont typeface="+mj-lt"/>
              <a:buAutoNum type="alphaUcPeriod"/>
            </a:pPr>
            <a:r>
              <a:rPr lang="tr-TR" sz="4400" dirty="0" smtClean="0">
                <a:solidFill>
                  <a:schemeClr val="bg1"/>
                </a:solidFill>
              </a:rPr>
              <a:t>Teşhis etmeye yönelik</a:t>
            </a:r>
          </a:p>
          <a:p>
            <a:pPr marL="514350" indent="-514350">
              <a:buFont typeface="+mj-lt"/>
              <a:buAutoNum type="alphaUcPeriod"/>
            </a:pPr>
            <a:r>
              <a:rPr lang="tr-TR" sz="4400" dirty="0" smtClean="0">
                <a:solidFill>
                  <a:schemeClr val="bg1"/>
                </a:solidFill>
              </a:rPr>
              <a:t>Eklemlemeye yönelik</a:t>
            </a:r>
          </a:p>
          <a:p>
            <a:pPr marL="0" indent="0">
              <a:buNone/>
            </a:pPr>
            <a:endParaRPr lang="tr-TR" sz="3200" dirty="0">
              <a:solidFill>
                <a:schemeClr val="bg1"/>
              </a:solidFill>
            </a:endParaRPr>
          </a:p>
        </p:txBody>
      </p:sp>
    </p:spTree>
    <p:extLst>
      <p:ext uri="{BB962C8B-B14F-4D97-AF65-F5344CB8AC3E}">
        <p14:creationId xmlns:p14="http://schemas.microsoft.com/office/powerpoint/2010/main" val="496947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12-Öğrencilere çok sayıda olumsuz dönütün verildiği sınıf ortamında aşağıdaki durumlardan hangisinin ortaya çıkması en çok beklenir?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Öğrencilerin başarılı olmak için daha çok çalışmaları</a:t>
            </a:r>
          </a:p>
          <a:p>
            <a:pPr marL="514350" indent="-514350">
              <a:buFont typeface="+mj-lt"/>
              <a:buAutoNum type="alphaUcPeriod"/>
            </a:pPr>
            <a:r>
              <a:rPr lang="tr-TR" sz="4400" dirty="0" smtClean="0">
                <a:solidFill>
                  <a:schemeClr val="bg1"/>
                </a:solidFill>
              </a:rPr>
              <a:t>Öğretmen-öğrenci arasında etkileşimin artması</a:t>
            </a:r>
          </a:p>
          <a:p>
            <a:pPr marL="514350" indent="-514350">
              <a:buFont typeface="+mj-lt"/>
              <a:buAutoNum type="alphaUcPeriod"/>
            </a:pPr>
            <a:r>
              <a:rPr lang="tr-TR" sz="4400" dirty="0" smtClean="0">
                <a:solidFill>
                  <a:schemeClr val="bg1"/>
                </a:solidFill>
              </a:rPr>
              <a:t>Öğrencilerin sınıf kurallarına daha sıkı uymaları</a:t>
            </a:r>
          </a:p>
          <a:p>
            <a:pPr marL="514350" indent="-514350">
              <a:buFont typeface="+mj-lt"/>
              <a:buAutoNum type="alphaUcPeriod"/>
            </a:pPr>
            <a:r>
              <a:rPr lang="tr-TR" sz="4400" dirty="0" smtClean="0">
                <a:solidFill>
                  <a:schemeClr val="bg1"/>
                </a:solidFill>
              </a:rPr>
              <a:t>Öğrencilerin derse karşı ilgilerini kaybetmeleri</a:t>
            </a:r>
          </a:p>
          <a:p>
            <a:pPr marL="514350" indent="-514350">
              <a:buFont typeface="+mj-lt"/>
              <a:buAutoNum type="alphaUcPeriod"/>
            </a:pPr>
            <a:r>
              <a:rPr lang="tr-TR" sz="4400" dirty="0" smtClean="0">
                <a:solidFill>
                  <a:schemeClr val="bg1"/>
                </a:solidFill>
              </a:rPr>
              <a:t>Öğrenci-öğrenci iletişimin zayıflaması</a:t>
            </a:r>
          </a:p>
        </p:txBody>
      </p:sp>
    </p:spTree>
    <p:extLst>
      <p:ext uri="{BB962C8B-B14F-4D97-AF65-F5344CB8AC3E}">
        <p14:creationId xmlns:p14="http://schemas.microsoft.com/office/powerpoint/2010/main" val="4969470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lnSpcReduction="10000"/>
          </a:bodyPr>
          <a:lstStyle/>
          <a:p>
            <a:pPr marL="0" indent="0">
              <a:buNone/>
            </a:pPr>
            <a:endParaRPr lang="tr-TR" sz="4000" dirty="0" smtClean="0">
              <a:solidFill>
                <a:schemeClr val="bg1"/>
              </a:solidFill>
            </a:endParaRPr>
          </a:p>
          <a:p>
            <a:pPr marL="0" indent="0">
              <a:buNone/>
            </a:pPr>
            <a:r>
              <a:rPr lang="tr-TR" sz="4000" dirty="0" smtClean="0">
                <a:solidFill>
                  <a:schemeClr val="bg1"/>
                </a:solidFill>
              </a:rPr>
              <a:t>13-Bir öğretmen büyük grupla tartışma tekniğini kullandığı derste öğrencileriyle ‘’ Türklerde Bayrak’’ konusunu ele alır. Turan, söz alarak bayrağın bağımsızlık sembolü olduğunu ifade eder ve bazen bayrak yerine sancağın kullanıldığını söyler. Öğretmen, Turan’a gülümser ve onun düşüncelerinin doğruluğunu mimikleriyle onaylar.  Ayşe ise bayrağın Kök Türkler Dönemi’nde altından yapılmış kurt başı şeklinde olduğunu, bu bilginin Moğol kaynaklarından elde edildiğini ifade eder.  Öğretmen, Ayşe’nin yaptığı açıklamada yanlış bilgilerin olduğunu fark eden Ahmet’e söz verir. Ahmet, Kök Türklere gönderilen Çin hediyeleri arasında bu kurt başlı altın levhanın bulunduğunu söyler ve kurt başlı bayrağın mavi renkte olduğunu, bunun Orta Asya Türklerinde mavinin göğü temsil etmesinden kaynaklandığını açıklar.</a:t>
            </a:r>
            <a:endParaRPr lang="tr-TR" sz="4000" dirty="0">
              <a:solidFill>
                <a:schemeClr val="bg1"/>
              </a:solidFill>
            </a:endParaRPr>
          </a:p>
          <a:p>
            <a:pPr marL="0" indent="0">
              <a:buNone/>
            </a:pPr>
            <a:r>
              <a:rPr lang="tr-TR" sz="4000" dirty="0" smtClean="0">
                <a:solidFill>
                  <a:schemeClr val="bg1"/>
                </a:solidFill>
              </a:rPr>
              <a:t>Bu süreçlerle ilgili olarak aşağıdakilerden hangisi söylenemez?</a:t>
            </a:r>
            <a:endParaRPr lang="tr-TR" sz="4000" dirty="0">
              <a:solidFill>
                <a:schemeClr val="bg1"/>
              </a:solidFill>
            </a:endParaRPr>
          </a:p>
          <a:p>
            <a:pPr marL="742950" indent="-742950">
              <a:buFont typeface="+mj-lt"/>
              <a:buAutoNum type="alphaUcPeriod"/>
            </a:pPr>
            <a:r>
              <a:rPr lang="tr-TR" sz="4000" dirty="0" smtClean="0">
                <a:solidFill>
                  <a:schemeClr val="bg1"/>
                </a:solidFill>
              </a:rPr>
              <a:t>Öğretmen, Turan’a gülerek dönüt sunmuştur.</a:t>
            </a:r>
          </a:p>
          <a:p>
            <a:pPr marL="742950" indent="-742950">
              <a:buFont typeface="+mj-lt"/>
              <a:buAutoNum type="alphaUcPeriod"/>
            </a:pPr>
            <a:r>
              <a:rPr lang="tr-TR" sz="4000" dirty="0" smtClean="0">
                <a:solidFill>
                  <a:schemeClr val="bg1"/>
                </a:solidFill>
              </a:rPr>
              <a:t>Ayşe, örtük katılım yaptığı için kavram yanılgılarına sahiptir.</a:t>
            </a:r>
          </a:p>
          <a:p>
            <a:pPr marL="742950" indent="-742950">
              <a:buFont typeface="+mj-lt"/>
              <a:buAutoNum type="alphaUcPeriod"/>
            </a:pPr>
            <a:r>
              <a:rPr lang="tr-TR" sz="4000" dirty="0" smtClean="0">
                <a:solidFill>
                  <a:schemeClr val="bg1"/>
                </a:solidFill>
              </a:rPr>
              <a:t>Öğretmen, öğrencilerinin dinleyici ve katılımcı olmalarına imkan yaratmıştır.</a:t>
            </a:r>
          </a:p>
          <a:p>
            <a:pPr marL="742950" indent="-742950">
              <a:buFont typeface="+mj-lt"/>
              <a:buAutoNum type="alphaUcPeriod"/>
            </a:pPr>
            <a:r>
              <a:rPr lang="tr-TR" sz="4000" dirty="0" smtClean="0">
                <a:solidFill>
                  <a:schemeClr val="bg1"/>
                </a:solidFill>
              </a:rPr>
              <a:t>Öğretim sürecinde akran düzeltmesinden yararlanılmıştır. </a:t>
            </a:r>
            <a:endParaRPr lang="tr-TR" sz="4000" dirty="0">
              <a:solidFill>
                <a:schemeClr val="bg1"/>
              </a:solidFill>
            </a:endParaRPr>
          </a:p>
          <a:p>
            <a:pPr marL="742950" indent="-742950">
              <a:buFont typeface="+mj-lt"/>
              <a:buAutoNum type="alphaUcPeriod"/>
            </a:pPr>
            <a:r>
              <a:rPr lang="tr-TR" sz="4000" dirty="0" smtClean="0">
                <a:solidFill>
                  <a:schemeClr val="bg1"/>
                </a:solidFill>
              </a:rPr>
              <a:t>Ahmet, arkadaşlarının bilgilerini genişletmeye yönelik dönüt kullanmıştır.</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7707459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
            <a:ext cx="18002249"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3200" dirty="0" smtClean="0">
                <a:solidFill>
                  <a:schemeClr val="bg1"/>
                </a:solidFill>
              </a:rPr>
              <a:t>                               </a:t>
            </a:r>
            <a:r>
              <a:rPr lang="tr-TR" sz="3200" b="1" u="sng" dirty="0" smtClean="0">
                <a:solidFill>
                  <a:schemeClr val="bg1"/>
                </a:solidFill>
              </a:rPr>
              <a:t> </a:t>
            </a:r>
            <a:r>
              <a:rPr lang="tr-TR" sz="4400" b="1" u="sng" dirty="0" smtClean="0">
                <a:solidFill>
                  <a:schemeClr val="bg1"/>
                </a:solidFill>
              </a:rPr>
              <a:t>EĞİTİM ÖĞRETİM ETKİNLİKLERİNİN PLANLANMASI </a:t>
            </a:r>
          </a:p>
        </p:txBody>
      </p:sp>
      <p:sp>
        <p:nvSpPr>
          <p:cNvPr id="2" name="Dikdörtgen 1"/>
          <p:cNvSpPr/>
          <p:nvPr/>
        </p:nvSpPr>
        <p:spPr>
          <a:xfrm>
            <a:off x="432173" y="1944291"/>
            <a:ext cx="17209912" cy="864096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400" dirty="0" smtClean="0">
                <a:solidFill>
                  <a:schemeClr val="bg1"/>
                </a:solidFill>
              </a:rPr>
              <a:t>                                                     </a:t>
            </a:r>
            <a:r>
              <a:rPr lang="tr-TR" sz="4400" b="1" u="sng" dirty="0" smtClean="0">
                <a:solidFill>
                  <a:schemeClr val="bg1"/>
                </a:solidFill>
              </a:rPr>
              <a:t>1-DİKKAT ÇEKME</a:t>
            </a:r>
          </a:p>
          <a:p>
            <a:pPr marL="457200" indent="-457200">
              <a:buFont typeface="Wingdings" panose="05000000000000000000" pitchFamily="2" charset="2"/>
              <a:buChar char="q"/>
            </a:pPr>
            <a:r>
              <a:rPr lang="tr-TR" sz="4400" dirty="0" smtClean="0">
                <a:solidFill>
                  <a:schemeClr val="bg1"/>
                </a:solidFill>
              </a:rPr>
              <a:t>Bir dersin işlenişinde ilk basamaktır. </a:t>
            </a:r>
          </a:p>
          <a:p>
            <a:pPr marL="457200" indent="-457200">
              <a:buFont typeface="Wingdings" panose="05000000000000000000" pitchFamily="2" charset="2"/>
              <a:buChar char="q"/>
            </a:pPr>
            <a:r>
              <a:rPr lang="tr-TR" sz="4400" dirty="0" smtClean="0">
                <a:solidFill>
                  <a:schemeClr val="bg1"/>
                </a:solidFill>
              </a:rPr>
              <a:t>Öğretmen dersin başında öğrencilerin dikkatini konuya ve kazandırılacak davranışlara çekmek için olgu, olay, anı, espri,, fıkra, şarkı gibi etkinliklerden bir ya da bir kaçını kullanabilir.</a:t>
            </a:r>
          </a:p>
          <a:p>
            <a:pPr marL="457200" indent="-457200">
              <a:buFont typeface="Wingdings" panose="05000000000000000000" pitchFamily="2" charset="2"/>
              <a:buChar char="q"/>
            </a:pPr>
            <a:r>
              <a:rPr lang="tr-TR" sz="4400" dirty="0" smtClean="0">
                <a:solidFill>
                  <a:schemeClr val="bg1"/>
                </a:solidFill>
              </a:rPr>
              <a:t>Olgu, olay, anı, espri, fıkra, şarkı gibi etkinlikler hem konu ve kazandırılacak davranışlarla öğrencilerin yaşına, cinsiyetine, psikolojisine ve sahip olduğu kültürel değerlere uygun olmalı; bunlara ters düşen etkinliklere yer verilmemelidir.</a:t>
            </a:r>
          </a:p>
          <a:p>
            <a:pPr marL="457200" indent="-457200">
              <a:buFont typeface="Wingdings" panose="05000000000000000000" pitchFamily="2" charset="2"/>
              <a:buChar char="q"/>
            </a:pPr>
            <a:endParaRPr lang="tr-TR" sz="4400"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 ayrıca bu basamakta yanıtı olmayan, fakat konu ve davranışlarla ilgili sorular da dikkat çekme için kullanılabilir. </a:t>
            </a:r>
            <a:endParaRPr lang="tr-TR" sz="4400" dirty="0">
              <a:solidFill>
                <a:schemeClr val="bg1"/>
              </a:solidFill>
            </a:endParaRPr>
          </a:p>
        </p:txBody>
      </p:sp>
    </p:spTree>
    <p:extLst>
      <p:ext uri="{BB962C8B-B14F-4D97-AF65-F5344CB8AC3E}">
        <p14:creationId xmlns:p14="http://schemas.microsoft.com/office/powerpoint/2010/main" val="1999778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r>
              <a:rPr lang="tr-TR" sz="3200" dirty="0">
                <a:solidFill>
                  <a:schemeClr val="bg1"/>
                </a:solidFill>
              </a:rPr>
              <a:t> </a:t>
            </a:r>
            <a:r>
              <a:rPr lang="tr-TR" sz="3200" dirty="0" smtClean="0">
                <a:solidFill>
                  <a:schemeClr val="bg1"/>
                </a:solidFill>
              </a:rPr>
              <a:t>                                                    </a:t>
            </a:r>
            <a:r>
              <a:rPr lang="tr-TR" sz="4400" b="1" u="sng" dirty="0" smtClean="0">
                <a:solidFill>
                  <a:schemeClr val="bg1"/>
                </a:solidFill>
              </a:rPr>
              <a:t>EĞİTİM SİSTEMİNİN GİRDİ ÖGESİ</a:t>
            </a:r>
          </a:p>
          <a:p>
            <a:pPr marL="0" indent="0">
              <a:buNone/>
            </a:pPr>
            <a:endParaRPr lang="tr-TR" sz="3200" dirty="0">
              <a:solidFill>
                <a:schemeClr val="bg1"/>
              </a:solidFill>
            </a:endParaRPr>
          </a:p>
        </p:txBody>
      </p:sp>
      <p:sp>
        <p:nvSpPr>
          <p:cNvPr id="2" name="Dikdörtgen 1"/>
          <p:cNvSpPr/>
          <p:nvPr/>
        </p:nvSpPr>
        <p:spPr>
          <a:xfrm>
            <a:off x="288157" y="1000664"/>
            <a:ext cx="7776864" cy="95771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3600" b="1" u="sng" dirty="0" smtClean="0">
              <a:solidFill>
                <a:schemeClr val="bg1"/>
              </a:solidFill>
            </a:endParaRPr>
          </a:p>
          <a:p>
            <a:r>
              <a:rPr lang="tr-TR" sz="3600" b="1" u="sng" dirty="0" smtClean="0">
                <a:solidFill>
                  <a:schemeClr val="bg1"/>
                </a:solidFill>
              </a:rPr>
              <a:t>1-ÖĞRENCİ </a:t>
            </a:r>
          </a:p>
          <a:p>
            <a:pPr marL="457200" indent="-457200">
              <a:buFont typeface="Arial" panose="020B0604020202020204" pitchFamily="34" charset="0"/>
              <a:buChar char="•"/>
            </a:pPr>
            <a:r>
              <a:rPr lang="tr-TR" sz="3600" dirty="0" smtClean="0">
                <a:solidFill>
                  <a:schemeClr val="bg1"/>
                </a:solidFill>
              </a:rPr>
              <a:t>Öğrencilerin bilişsel, </a:t>
            </a:r>
            <a:r>
              <a:rPr lang="tr-TR" sz="3600" dirty="0" err="1" smtClean="0">
                <a:solidFill>
                  <a:schemeClr val="bg1"/>
                </a:solidFill>
              </a:rPr>
              <a:t>duyuşsal</a:t>
            </a:r>
            <a:r>
              <a:rPr lang="tr-TR" sz="3600" dirty="0" smtClean="0">
                <a:solidFill>
                  <a:schemeClr val="bg1"/>
                </a:solidFill>
              </a:rPr>
              <a:t>, </a:t>
            </a:r>
            <a:r>
              <a:rPr lang="tr-TR" sz="3600" dirty="0" err="1" smtClean="0">
                <a:solidFill>
                  <a:schemeClr val="bg1"/>
                </a:solidFill>
              </a:rPr>
              <a:t>psiko</a:t>
            </a:r>
            <a:r>
              <a:rPr lang="tr-TR" sz="3600" dirty="0" smtClean="0">
                <a:solidFill>
                  <a:schemeClr val="bg1"/>
                </a:solidFill>
              </a:rPr>
              <a:t>-motor olarak öğrenme-öğretme </a:t>
            </a:r>
            <a:r>
              <a:rPr lang="tr-TR" sz="3600" dirty="0" err="1" smtClean="0">
                <a:solidFill>
                  <a:schemeClr val="bg1"/>
                </a:solidFill>
              </a:rPr>
              <a:t>etkinlikerine</a:t>
            </a:r>
            <a:r>
              <a:rPr lang="tr-TR" sz="3600" dirty="0" smtClean="0">
                <a:solidFill>
                  <a:schemeClr val="bg1"/>
                </a:solidFill>
              </a:rPr>
              <a:t> </a:t>
            </a:r>
            <a:r>
              <a:rPr lang="tr-TR" sz="3600" dirty="0" err="1" smtClean="0">
                <a:solidFill>
                  <a:schemeClr val="bg1"/>
                </a:solidFill>
              </a:rPr>
              <a:t>hazırbulunuşluğu</a:t>
            </a:r>
            <a:endParaRPr lang="tr-TR" sz="3600" dirty="0" smtClean="0">
              <a:solidFill>
                <a:schemeClr val="bg1"/>
              </a:solidFill>
            </a:endParaRPr>
          </a:p>
          <a:p>
            <a:pPr marL="457200" indent="-457200">
              <a:buFont typeface="Arial" panose="020B0604020202020204" pitchFamily="34" charset="0"/>
              <a:buChar char="•"/>
            </a:pPr>
            <a:r>
              <a:rPr lang="tr-TR" sz="3600" dirty="0" smtClean="0">
                <a:solidFill>
                  <a:schemeClr val="bg1"/>
                </a:solidFill>
              </a:rPr>
              <a:t>Ön bilgisi, zeka düzeyi, öğrenme güdüsü, fiziki yeterliği, yaşı, cinsiyeti, </a:t>
            </a:r>
            <a:r>
              <a:rPr lang="tr-TR" sz="3600" dirty="0" err="1" smtClean="0">
                <a:solidFill>
                  <a:schemeClr val="bg1"/>
                </a:solidFill>
              </a:rPr>
              <a:t>sosyo</a:t>
            </a:r>
            <a:r>
              <a:rPr lang="tr-TR" sz="3600" dirty="0" smtClean="0">
                <a:solidFill>
                  <a:schemeClr val="bg1"/>
                </a:solidFill>
              </a:rPr>
              <a:t>-ekonomik durumu</a:t>
            </a:r>
          </a:p>
          <a:p>
            <a:pPr marL="457200" indent="-457200">
              <a:buFont typeface="Arial" panose="020B0604020202020204" pitchFamily="34" charset="0"/>
              <a:buChar char="•"/>
            </a:pPr>
            <a:endParaRPr lang="tr-TR" sz="3600" dirty="0" smtClean="0">
              <a:solidFill>
                <a:schemeClr val="bg1"/>
              </a:solidFill>
            </a:endParaRPr>
          </a:p>
          <a:p>
            <a:r>
              <a:rPr lang="tr-TR" sz="3600" b="1" u="sng" dirty="0" smtClean="0">
                <a:solidFill>
                  <a:schemeClr val="bg1"/>
                </a:solidFill>
              </a:rPr>
              <a:t>2-ÖĞRETMEN</a:t>
            </a:r>
          </a:p>
          <a:p>
            <a:pPr marL="457200" indent="-457200">
              <a:buFont typeface="Arial" panose="020B0604020202020204" pitchFamily="34" charset="0"/>
              <a:buChar char="•"/>
            </a:pPr>
            <a:r>
              <a:rPr lang="tr-TR" sz="3600" dirty="0" smtClean="0">
                <a:solidFill>
                  <a:schemeClr val="bg1"/>
                </a:solidFill>
              </a:rPr>
              <a:t>Öğretmenlerin alan bilgisi, öğretmenlikteki yeterliliği, zekası, kişiliği</a:t>
            </a:r>
          </a:p>
          <a:p>
            <a:pPr marL="457200" indent="-457200">
              <a:buFont typeface="Arial" panose="020B0604020202020204" pitchFamily="34" charset="0"/>
              <a:buChar char="•"/>
            </a:pPr>
            <a:r>
              <a:rPr lang="tr-TR" sz="3600" dirty="0" smtClean="0">
                <a:solidFill>
                  <a:schemeClr val="bg1"/>
                </a:solidFill>
              </a:rPr>
              <a:t>Öğretmenin mesleğine duyduğu saygı, mesleğini sevme düzeyi, mesleğin kendisine duyduğu olanaklar</a:t>
            </a:r>
          </a:p>
          <a:p>
            <a:pPr marL="457200" indent="-457200">
              <a:buFont typeface="Arial" panose="020B0604020202020204" pitchFamily="34" charset="0"/>
              <a:buChar char="•"/>
            </a:pPr>
            <a:r>
              <a:rPr lang="tr-TR" sz="3600" dirty="0" smtClean="0">
                <a:solidFill>
                  <a:schemeClr val="bg1"/>
                </a:solidFill>
              </a:rPr>
              <a:t>Öğretmenin bilişsel ve </a:t>
            </a:r>
            <a:r>
              <a:rPr lang="tr-TR" sz="3600" dirty="0" err="1" smtClean="0">
                <a:solidFill>
                  <a:schemeClr val="bg1"/>
                </a:solidFill>
              </a:rPr>
              <a:t>duyuşsal</a:t>
            </a:r>
            <a:r>
              <a:rPr lang="tr-TR" sz="3600" dirty="0" smtClean="0">
                <a:solidFill>
                  <a:schemeClr val="bg1"/>
                </a:solidFill>
              </a:rPr>
              <a:t> özellikleri</a:t>
            </a:r>
          </a:p>
          <a:p>
            <a:endParaRPr lang="tr-TR" sz="3200" dirty="0">
              <a:solidFill>
                <a:schemeClr val="bg1"/>
              </a:solidFill>
            </a:endParaRPr>
          </a:p>
        </p:txBody>
      </p:sp>
      <p:sp>
        <p:nvSpPr>
          <p:cNvPr id="4" name="Dikdörtgen 3"/>
          <p:cNvSpPr/>
          <p:nvPr/>
        </p:nvSpPr>
        <p:spPr>
          <a:xfrm>
            <a:off x="8497069" y="936180"/>
            <a:ext cx="9505181" cy="98651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400" b="1" u="sng" dirty="0" smtClean="0">
                <a:solidFill>
                  <a:schemeClr val="bg1"/>
                </a:solidFill>
              </a:rPr>
              <a:t>3-EĞİTİM PROGRAMLARI</a:t>
            </a:r>
          </a:p>
          <a:p>
            <a:pPr marL="457200" indent="-457200">
              <a:buFont typeface="Arial" panose="020B0604020202020204" pitchFamily="34" charset="0"/>
              <a:buChar char="•"/>
            </a:pPr>
            <a:r>
              <a:rPr lang="tr-TR" sz="3400" dirty="0" smtClean="0">
                <a:solidFill>
                  <a:schemeClr val="bg1"/>
                </a:solidFill>
              </a:rPr>
              <a:t>Eğitim ve öğretim programları temelde öğrencilere hangi hedef davranışların kazandırılmasının arzulandığı gösteren planlar olduğu için tamamen sistemin ulaşmak istediği hedefleri belirlemektedir.</a:t>
            </a:r>
            <a:endParaRPr lang="tr-TR" sz="3400" dirty="0">
              <a:solidFill>
                <a:schemeClr val="bg1"/>
              </a:solidFill>
            </a:endParaRPr>
          </a:p>
          <a:p>
            <a:r>
              <a:rPr lang="tr-TR" sz="3400" b="1" u="sng" dirty="0" smtClean="0">
                <a:solidFill>
                  <a:schemeClr val="bg1"/>
                </a:solidFill>
              </a:rPr>
              <a:t>4-EKONOMİ</a:t>
            </a:r>
          </a:p>
          <a:p>
            <a:pPr marL="457200" indent="-457200">
              <a:buFont typeface="Arial" panose="020B0604020202020204" pitchFamily="34" charset="0"/>
              <a:buChar char="•"/>
            </a:pPr>
            <a:r>
              <a:rPr lang="tr-TR" sz="3400" dirty="0" smtClean="0">
                <a:solidFill>
                  <a:schemeClr val="bg1"/>
                </a:solidFill>
              </a:rPr>
              <a:t>Ekonomik koşullar, eğitim için gerekli fiziki olanaklar( okul, dershane, laboratuvar, bilgisayar, internet gibi malzeme ve hizmetler)</a:t>
            </a:r>
          </a:p>
          <a:p>
            <a:pPr marL="457200" indent="-457200">
              <a:buFont typeface="Arial" panose="020B0604020202020204" pitchFamily="34" charset="0"/>
              <a:buChar char="•"/>
            </a:pPr>
            <a:r>
              <a:rPr lang="tr-TR" sz="3400" dirty="0" smtClean="0">
                <a:solidFill>
                  <a:schemeClr val="bg1"/>
                </a:solidFill>
              </a:rPr>
              <a:t>Sınıftaki öğrenci sayısı, öğretmen sayısı ve araştırma, geliştirme, telafi edici veya eksiklikleri tamamlayıcı bire bir eğitime ayrılacak bütçenin miktarı sistemin işleyişini etkileyen ekonomik faktörler arasındadır.</a:t>
            </a:r>
          </a:p>
          <a:p>
            <a:r>
              <a:rPr lang="tr-TR" sz="3400" b="1" u="sng" dirty="0" smtClean="0">
                <a:solidFill>
                  <a:schemeClr val="bg1"/>
                </a:solidFill>
              </a:rPr>
              <a:t>5-YÖNETİM </a:t>
            </a:r>
          </a:p>
          <a:p>
            <a:pPr marL="457200" indent="-457200">
              <a:buFont typeface="Arial" panose="020B0604020202020204" pitchFamily="34" charset="0"/>
              <a:buChar char="•"/>
            </a:pPr>
            <a:r>
              <a:rPr lang="tr-TR" sz="3400" dirty="0" smtClean="0">
                <a:solidFill>
                  <a:schemeClr val="bg1"/>
                </a:solidFill>
              </a:rPr>
              <a:t>Eğitim öğretim hizmeti veren kurumlarda da yöneticiler ve bir yönetim yaklaşımı vardır.</a:t>
            </a:r>
          </a:p>
          <a:p>
            <a:pPr marL="457200" indent="-457200">
              <a:buFont typeface="Arial" panose="020B0604020202020204" pitchFamily="34" charset="0"/>
              <a:buChar char="•"/>
            </a:pPr>
            <a:endParaRPr lang="tr-TR" sz="3200" dirty="0">
              <a:solidFill>
                <a:schemeClr val="bg1"/>
              </a:solidFill>
            </a:endParaRP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54" y="1"/>
            <a:ext cx="18022604"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3200" dirty="0">
                <a:solidFill>
                  <a:schemeClr val="bg1"/>
                </a:solidFill>
              </a:rPr>
              <a:t> </a:t>
            </a:r>
            <a:r>
              <a:rPr lang="tr-TR" sz="3200" dirty="0" smtClean="0">
                <a:solidFill>
                  <a:schemeClr val="bg1"/>
                </a:solidFill>
              </a:rPr>
              <a:t>                                          </a:t>
            </a:r>
            <a:r>
              <a:rPr lang="tr-TR" sz="3200" b="1" u="sng" dirty="0" smtClean="0">
                <a:solidFill>
                  <a:schemeClr val="bg1"/>
                </a:solidFill>
              </a:rPr>
              <a:t>HEDEFLERİN DÜZEYİNE GÖRE DİKKAT ÇEKME YAPILMALIDIR</a:t>
            </a:r>
          </a:p>
          <a:p>
            <a:pPr marL="0" indent="0">
              <a:buNone/>
            </a:pPr>
            <a:endParaRPr lang="tr-TR" sz="3200" b="1" u="sng" dirty="0" smtClean="0">
              <a:solidFill>
                <a:schemeClr val="bg1"/>
              </a:solidFill>
            </a:endParaRPr>
          </a:p>
        </p:txBody>
      </p:sp>
      <p:sp>
        <p:nvSpPr>
          <p:cNvPr id="2" name="Sağ Ok 1"/>
          <p:cNvSpPr/>
          <p:nvPr/>
        </p:nvSpPr>
        <p:spPr>
          <a:xfrm>
            <a:off x="546321" y="1329081"/>
            <a:ext cx="16663716" cy="2160240"/>
          </a:xfrm>
          <a:prstGeom prst="rightArrow">
            <a:avLst>
              <a:gd name="adj1" fmla="val 50000"/>
              <a:gd name="adj2" fmla="val 5413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r>
              <a:rPr lang="tr-TR" sz="3200" dirty="0" smtClean="0">
                <a:solidFill>
                  <a:schemeClr val="bg1"/>
                </a:solidFill>
              </a:rPr>
              <a:t>Hedef davranışlar bilgi düzeyinde ise, anı, fıkra, öykü, masal, günlük bir olay (2-3 dakikalık) anlatılabilir. </a:t>
            </a:r>
            <a:endParaRPr lang="tr-TR" sz="3200" dirty="0">
              <a:solidFill>
                <a:schemeClr val="bg1"/>
              </a:solidFill>
            </a:endParaRPr>
          </a:p>
        </p:txBody>
      </p:sp>
      <p:sp>
        <p:nvSpPr>
          <p:cNvPr id="6" name="Dikdörtgen 5"/>
          <p:cNvSpPr/>
          <p:nvPr/>
        </p:nvSpPr>
        <p:spPr>
          <a:xfrm>
            <a:off x="648196" y="3168427"/>
            <a:ext cx="13969553" cy="367240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endParaRPr lang="tr-TR" sz="3200" dirty="0" smtClean="0">
              <a:solidFill>
                <a:schemeClr val="bg1"/>
              </a:solidFill>
            </a:endParaRPr>
          </a:p>
          <a:p>
            <a:pPr marL="457200" indent="-457200">
              <a:buFont typeface="Wingdings" panose="05000000000000000000" pitchFamily="2" charset="2"/>
              <a:buChar char="q"/>
            </a:pPr>
            <a:r>
              <a:rPr lang="tr-TR" sz="3200" dirty="0" smtClean="0">
                <a:solidFill>
                  <a:schemeClr val="bg1"/>
                </a:solidFill>
              </a:rPr>
              <a:t>Hedef </a:t>
            </a:r>
            <a:r>
              <a:rPr lang="tr-TR" sz="3200" dirty="0">
                <a:solidFill>
                  <a:schemeClr val="bg1"/>
                </a:solidFill>
              </a:rPr>
              <a:t>davranışlar kavrama, analiz, sentez ve değerlendirme düzeylerinin birinde ise, bu kez hedef davranışlarla ilgili açık uçlu (nedenli, </a:t>
            </a:r>
            <a:r>
              <a:rPr lang="tr-TR" sz="3200" dirty="0" err="1">
                <a:solidFill>
                  <a:schemeClr val="bg1"/>
                </a:solidFill>
              </a:rPr>
              <a:t>niçinli</a:t>
            </a:r>
            <a:r>
              <a:rPr lang="tr-TR" sz="3200" dirty="0">
                <a:solidFill>
                  <a:schemeClr val="bg1"/>
                </a:solidFill>
              </a:rPr>
              <a:t>, </a:t>
            </a:r>
            <a:r>
              <a:rPr lang="tr-TR" sz="3200" dirty="0" err="1">
                <a:solidFill>
                  <a:schemeClr val="bg1"/>
                </a:solidFill>
              </a:rPr>
              <a:t>nasıllı</a:t>
            </a:r>
            <a:r>
              <a:rPr lang="tr-TR" sz="3200" dirty="0">
                <a:solidFill>
                  <a:schemeClr val="bg1"/>
                </a:solidFill>
              </a:rPr>
              <a:t> vb.) bir soru sorulabilir. </a:t>
            </a:r>
          </a:p>
          <a:p>
            <a:pPr marL="457200" indent="-457200">
              <a:buFont typeface="Wingdings" panose="05000000000000000000" pitchFamily="2" charset="2"/>
              <a:buChar char="q"/>
            </a:pPr>
            <a:r>
              <a:rPr lang="tr-TR" sz="3200" dirty="0">
                <a:solidFill>
                  <a:schemeClr val="bg1"/>
                </a:solidFill>
              </a:rPr>
              <a:t>Bu tip bir soru sorulduktan sonra, öğretmen içinde 20’ye kadar saymalı, bu sürenin sonunda arkadan ve ortadan 2’şer, önden bir ve daha sonra isteyen öğrencilere söz hakkın vermelidir. Yanıtlar üzerinde hiçbir açıklama ya da ‘’doğru, yanlış’’ gibi ifadeler kullanılmamalıdır</a:t>
            </a:r>
          </a:p>
        </p:txBody>
      </p:sp>
      <p:sp>
        <p:nvSpPr>
          <p:cNvPr id="7" name="Çentikli Sağ Ok 6"/>
          <p:cNvSpPr/>
          <p:nvPr/>
        </p:nvSpPr>
        <p:spPr>
          <a:xfrm>
            <a:off x="648196" y="7099146"/>
            <a:ext cx="17354053" cy="3702204"/>
          </a:xfrm>
          <a:prstGeom prst="notchedRightArrow">
            <a:avLst>
              <a:gd name="adj1" fmla="val 81325"/>
              <a:gd name="adj2" fmla="val 6196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r>
              <a:rPr lang="tr-TR" sz="3000" dirty="0">
                <a:solidFill>
                  <a:schemeClr val="bg1"/>
                </a:solidFill>
              </a:rPr>
              <a:t>Eğer hedef davranışlar kavrama düzeyinin üstünde ise, bu kez dikkat çekme hedef davranışlarla ilgili kısa bir film(3-5 </a:t>
            </a:r>
            <a:r>
              <a:rPr lang="tr-TR" sz="3000" dirty="0" err="1">
                <a:solidFill>
                  <a:schemeClr val="bg1"/>
                </a:solidFill>
              </a:rPr>
              <a:t>dk</a:t>
            </a:r>
            <a:r>
              <a:rPr lang="tr-TR" sz="3000" dirty="0">
                <a:solidFill>
                  <a:schemeClr val="bg1"/>
                </a:solidFill>
              </a:rPr>
              <a:t>) sunulmalı, öykü, günlük ya da tarihi bir olay anlatılmalı; fakat bunlar en ilginç yerlerinden kesilmelidir. </a:t>
            </a:r>
          </a:p>
          <a:p>
            <a:pPr marL="457200" indent="-457200">
              <a:buFont typeface="Wingdings" panose="05000000000000000000" pitchFamily="2" charset="2"/>
              <a:buChar char="q"/>
            </a:pPr>
            <a:r>
              <a:rPr lang="tr-TR" sz="3000" dirty="0">
                <a:solidFill>
                  <a:schemeClr val="bg1"/>
                </a:solidFill>
              </a:rPr>
              <a:t>Konunun en can alıcı, heyecanlı yerinde film, öykü, olay vb. kesip öğretmen’’ Bundan sonra ne olabilir, niçin?’’ gibi soruları sınıfa yönelmelidir. </a:t>
            </a:r>
          </a:p>
        </p:txBody>
      </p:sp>
    </p:spTree>
    <p:extLst>
      <p:ext uri="{BB962C8B-B14F-4D97-AF65-F5344CB8AC3E}">
        <p14:creationId xmlns:p14="http://schemas.microsoft.com/office/powerpoint/2010/main" val="19997789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200" dirty="0" smtClean="0">
              <a:solidFill>
                <a:schemeClr val="bg1"/>
              </a:solidFill>
            </a:endParaRPr>
          </a:p>
        </p:txBody>
      </p:sp>
      <p:sp>
        <p:nvSpPr>
          <p:cNvPr id="2" name="Dikdörtgen 1"/>
          <p:cNvSpPr/>
          <p:nvPr/>
        </p:nvSpPr>
        <p:spPr>
          <a:xfrm>
            <a:off x="648197" y="576139"/>
            <a:ext cx="16705856" cy="38164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r>
              <a:rPr lang="tr-TR" sz="3200" b="1" dirty="0" smtClean="0">
                <a:solidFill>
                  <a:schemeClr val="bg1"/>
                </a:solidFill>
              </a:rPr>
              <a:t>Bir başka dikkat çekme ise, </a:t>
            </a:r>
            <a:r>
              <a:rPr lang="tr-TR" sz="3200" b="1" dirty="0" err="1" smtClean="0">
                <a:solidFill>
                  <a:schemeClr val="bg1"/>
                </a:solidFill>
              </a:rPr>
              <a:t>dramatizasyon</a:t>
            </a:r>
            <a:r>
              <a:rPr lang="tr-TR" sz="3200" b="1" dirty="0" smtClean="0">
                <a:solidFill>
                  <a:schemeClr val="bg1"/>
                </a:solidFill>
              </a:rPr>
              <a:t>, oyun, rol yapma vb. etkinliklerle yapılır</a:t>
            </a:r>
            <a:r>
              <a:rPr lang="tr-TR" sz="3200" dirty="0" smtClean="0">
                <a:solidFill>
                  <a:schemeClr val="bg1"/>
                </a:solidFill>
              </a:rPr>
              <a:t>. Bu etkinlikler 5 dakikayı geçmemeli, hedef davranışlarla ilgili olmalıdır.</a:t>
            </a:r>
          </a:p>
          <a:p>
            <a:endParaRPr lang="tr-TR" sz="3200" dirty="0" smtClean="0">
              <a:solidFill>
                <a:schemeClr val="bg1"/>
              </a:solidFill>
            </a:endParaRPr>
          </a:p>
          <a:p>
            <a:pPr marL="457200" indent="-457200">
              <a:buFont typeface="Wingdings" panose="05000000000000000000" pitchFamily="2" charset="2"/>
              <a:buChar char="q"/>
            </a:pPr>
            <a:r>
              <a:rPr lang="tr-TR" sz="3200" dirty="0" smtClean="0">
                <a:solidFill>
                  <a:schemeClr val="bg1"/>
                </a:solidFill>
              </a:rPr>
              <a:t>Örneğin belediye başkanı, vali, kaymakam, muhtar, başbakan, cumhurbaşkanının görev ve yetkilerini öğrenciler sınıf ortamında </a:t>
            </a:r>
            <a:r>
              <a:rPr lang="tr-TR" sz="3200" dirty="0" err="1" smtClean="0">
                <a:solidFill>
                  <a:schemeClr val="bg1"/>
                </a:solidFill>
              </a:rPr>
              <a:t>drmatizasyon</a:t>
            </a:r>
            <a:r>
              <a:rPr lang="tr-TR" sz="3200" dirty="0" smtClean="0">
                <a:solidFill>
                  <a:schemeClr val="bg1"/>
                </a:solidFill>
              </a:rPr>
              <a:t>, rol, gösteri gibi etkinliklerle sunulabilir. Bu sunu beş dakikayı geçmemeli ve sununun sonucunu oynayan öğrenciler de bilmemelidir.</a:t>
            </a:r>
          </a:p>
          <a:p>
            <a:pPr marL="457200" indent="-457200">
              <a:buFont typeface="Wingdings" panose="05000000000000000000" pitchFamily="2" charset="2"/>
              <a:buChar char="q"/>
            </a:pPr>
            <a:endParaRPr lang="tr-TR" sz="3200" dirty="0">
              <a:solidFill>
                <a:schemeClr val="bg1"/>
              </a:solidFill>
            </a:endParaRPr>
          </a:p>
        </p:txBody>
      </p:sp>
      <p:sp>
        <p:nvSpPr>
          <p:cNvPr id="7" name="Dikdörtgen 6"/>
          <p:cNvSpPr/>
          <p:nvPr/>
        </p:nvSpPr>
        <p:spPr>
          <a:xfrm>
            <a:off x="216149" y="4824611"/>
            <a:ext cx="17137904" cy="525665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r>
              <a:rPr lang="tr-TR" sz="3000" b="1" dirty="0">
                <a:solidFill>
                  <a:schemeClr val="bg1"/>
                </a:solidFill>
              </a:rPr>
              <a:t>Dikkat çekmenin bir diğer türü de olumsuz olanıdır. </a:t>
            </a:r>
          </a:p>
          <a:p>
            <a:pPr marL="457200" indent="-457200">
              <a:buFont typeface="Arial" panose="020B0604020202020204" pitchFamily="34" charset="0"/>
              <a:buChar char="•"/>
            </a:pPr>
            <a:r>
              <a:rPr lang="tr-TR" sz="3000" dirty="0">
                <a:solidFill>
                  <a:schemeClr val="bg1"/>
                </a:solidFill>
              </a:rPr>
              <a:t>Kazandırılacak hedef davranışlarda; öğrencinin bir kurala uymaması durumunda yaşamı tehlikeye girecek, sakat kalacak, acı çekecekse, o zaman bu ilke üzerine öğrencinin dikkati çekilmelidir. Film, slayt, günlük olay vb. ile bu durum öğrencilere gösterilebilir. Öğretmen ‘’ Bu kurala uymak zorundasınız. Eğer uymazsanız, yaşamınız tehlikeye girebilir, sakat kalabilirsiniz vb.’’  uyarılarını yapmalıdır. </a:t>
            </a:r>
            <a:endParaRPr lang="tr-TR" sz="3000" dirty="0" smtClean="0">
              <a:solidFill>
                <a:schemeClr val="bg1"/>
              </a:solidFill>
            </a:endParaRPr>
          </a:p>
          <a:p>
            <a:pPr marL="457200" indent="-457200">
              <a:buFont typeface="Arial" panose="020B0604020202020204" pitchFamily="34" charset="0"/>
              <a:buChar char="•"/>
            </a:pPr>
            <a:endParaRPr lang="tr-TR" sz="3000" dirty="0">
              <a:solidFill>
                <a:schemeClr val="bg1"/>
              </a:solidFill>
            </a:endParaRPr>
          </a:p>
          <a:p>
            <a:pPr marL="457200" indent="-457200">
              <a:buFont typeface="Arial" panose="020B0604020202020204" pitchFamily="34" charset="0"/>
              <a:buChar char="•"/>
            </a:pPr>
            <a:r>
              <a:rPr lang="tr-TR" sz="3000" dirty="0">
                <a:solidFill>
                  <a:schemeClr val="bg1"/>
                </a:solidFill>
              </a:rPr>
              <a:t>Sözgelişi, ‘’ trafik kurallarını uygulayabilme’’ hedefiyle ilgili bir dikkati çekme yapılıyorsa, öğrencilere’’ karşıdan karşıya geçerken ışıklara, trafik polisinin işaretine, trafik kurallarına uymak zorundasınız. Eğer uymazsanız hayatınız tehlikeye girebilir, sakat kalabilir</a:t>
            </a:r>
          </a:p>
          <a:p>
            <a:pPr marL="457200" indent="-457200">
              <a:buFont typeface="Arial" panose="020B0604020202020204" pitchFamily="34" charset="0"/>
              <a:buChar char="•"/>
            </a:pPr>
            <a:r>
              <a:rPr lang="tr-TR" sz="3000" dirty="0">
                <a:solidFill>
                  <a:schemeClr val="bg1"/>
                </a:solidFill>
              </a:rPr>
              <a:t>, başkalarının hayatını tehlikeye sokabilirsiniz.’’ gibi sözler, bu kurallara uymayanların başına gelenleri içeren film, demonstrasyon, gösteri sunulduktan sonra söylenmelidir. </a:t>
            </a:r>
          </a:p>
        </p:txBody>
      </p:sp>
    </p:spTree>
    <p:extLst>
      <p:ext uri="{BB962C8B-B14F-4D97-AF65-F5344CB8AC3E}">
        <p14:creationId xmlns:p14="http://schemas.microsoft.com/office/powerpoint/2010/main" val="1999778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8613"/>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14-Ahmet Öğretmen ders işlemeye başlamadan önce öğrencilerine bir gazete haberi okur ve haberle ilgili görüşlerini söylemelerini ister. Öğrencilerin görüşlerini herhangi bir yorum yapmadan dinler. Öğrencilere, dersin sonunda aynı haberi tekrar okuyacağını; dersin başında ve sonunda aynı habere ilişkin yorumları arasında fark olabileceğini söyler.</a:t>
            </a:r>
            <a:endParaRPr lang="tr-TR" sz="4400" dirty="0">
              <a:solidFill>
                <a:schemeClr val="bg1"/>
              </a:solidFill>
            </a:endParaRPr>
          </a:p>
          <a:p>
            <a:pPr marL="0" indent="0">
              <a:buNone/>
            </a:pPr>
            <a:r>
              <a:rPr lang="tr-TR" sz="4400" dirty="0" smtClean="0">
                <a:solidFill>
                  <a:schemeClr val="bg1"/>
                </a:solidFill>
              </a:rPr>
              <a:t>Yukarıda verilen örnek, ders planındaki aşamalardan hangisinin uygulandığını göstermektedir?</a:t>
            </a:r>
            <a:endParaRPr lang="tr-TR" sz="4400" dirty="0">
              <a:solidFill>
                <a:schemeClr val="bg1"/>
              </a:solidFill>
            </a:endParaRPr>
          </a:p>
          <a:p>
            <a:pPr marL="514350" indent="-514350">
              <a:buFont typeface="+mj-lt"/>
              <a:buAutoNum type="alphaUcPeriod"/>
            </a:pPr>
            <a:r>
              <a:rPr lang="tr-TR" sz="4400" dirty="0" smtClean="0">
                <a:solidFill>
                  <a:schemeClr val="bg1"/>
                </a:solidFill>
              </a:rPr>
              <a:t>Güdüleme</a:t>
            </a:r>
          </a:p>
          <a:p>
            <a:pPr marL="514350" indent="-514350">
              <a:buFont typeface="+mj-lt"/>
              <a:buAutoNum type="alphaUcPeriod"/>
            </a:pPr>
            <a:r>
              <a:rPr lang="tr-TR" sz="4400" dirty="0" smtClean="0">
                <a:solidFill>
                  <a:schemeClr val="bg1"/>
                </a:solidFill>
              </a:rPr>
              <a:t>Dikkat çekme</a:t>
            </a:r>
          </a:p>
          <a:p>
            <a:pPr marL="514350" indent="-514350">
              <a:buFont typeface="+mj-lt"/>
              <a:buAutoNum type="alphaUcPeriod"/>
            </a:pPr>
            <a:r>
              <a:rPr lang="tr-TR" sz="4400" dirty="0" smtClean="0">
                <a:solidFill>
                  <a:schemeClr val="bg1"/>
                </a:solidFill>
              </a:rPr>
              <a:t>Gözden geçirme</a:t>
            </a:r>
          </a:p>
          <a:p>
            <a:pPr marL="514350" indent="-514350">
              <a:buFont typeface="+mj-lt"/>
              <a:buAutoNum type="alphaUcPeriod"/>
            </a:pPr>
            <a:r>
              <a:rPr lang="tr-TR" sz="4400" dirty="0" smtClean="0">
                <a:solidFill>
                  <a:schemeClr val="bg1"/>
                </a:solidFill>
              </a:rPr>
              <a:t>Ara geçiş</a:t>
            </a:r>
          </a:p>
          <a:p>
            <a:pPr marL="514350" indent="-514350">
              <a:buFont typeface="+mj-lt"/>
              <a:buAutoNum type="alphaUcPeriod"/>
            </a:pPr>
            <a:r>
              <a:rPr lang="tr-TR" sz="4400" dirty="0" smtClean="0">
                <a:solidFill>
                  <a:schemeClr val="bg1"/>
                </a:solidFill>
              </a:rPr>
              <a:t>Kazanımdan haberdar etme</a:t>
            </a:r>
          </a:p>
          <a:p>
            <a:pPr marL="0" indent="0">
              <a:buNone/>
            </a:pPr>
            <a:endParaRPr lang="tr-TR" sz="3200" dirty="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0577312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lnSpcReduction="10000"/>
          </a:bodyPr>
          <a:lstStyle/>
          <a:p>
            <a:pPr marL="0" indent="0">
              <a:buNone/>
            </a:pPr>
            <a:endParaRPr lang="tr-TR" sz="3200" dirty="0" smtClean="0">
              <a:solidFill>
                <a:schemeClr val="bg1"/>
              </a:solidFill>
            </a:endParaRPr>
          </a:p>
          <a:p>
            <a:pPr marL="0" indent="0">
              <a:buNone/>
            </a:pPr>
            <a:r>
              <a:rPr lang="tr-TR" sz="4400" dirty="0" smtClean="0">
                <a:solidFill>
                  <a:schemeClr val="bg1"/>
                </a:solidFill>
              </a:rPr>
              <a:t>15-Ahmet Öğretmen, dersin başında öğrencilere kısa bir reklam filmi izlettirmiştir. Sonra öğrencilere derste öğrenecekleri konunun neden önemli olduğunu ve hayatlarında ne işe yarayacağını belirtmiştir. Dersin hedefine yönelik açıklamada bulunmuştur. Sonra bir önceki dersin konusuna ilişkin sorular sormuş ve öğrencilerin tartışmalarını sağlayarak derse başlamıştır.  Ders sonunda hedefin gerçekleşip gerçekleşmediğini kontrol etmiştir.</a:t>
            </a:r>
          </a:p>
          <a:p>
            <a:pPr marL="0" indent="0">
              <a:buNone/>
            </a:pPr>
            <a:endParaRPr lang="tr-TR" sz="4400" dirty="0">
              <a:solidFill>
                <a:schemeClr val="bg1"/>
              </a:solidFill>
            </a:endParaRPr>
          </a:p>
          <a:p>
            <a:pPr marL="0" indent="0">
              <a:buNone/>
            </a:pPr>
            <a:r>
              <a:rPr lang="tr-TR" sz="4400" dirty="0" smtClean="0">
                <a:solidFill>
                  <a:schemeClr val="bg1"/>
                </a:solidFill>
              </a:rPr>
              <a:t>Ahmet Öğretmen’in reklam filmi izlettirmesi aşağıdakilerden hangisine daha çok hizmet eder?</a:t>
            </a:r>
            <a:endParaRPr lang="tr-TR" sz="4400" dirty="0">
              <a:solidFill>
                <a:schemeClr val="bg1"/>
              </a:solidFill>
            </a:endParaRPr>
          </a:p>
          <a:p>
            <a:pPr marL="514350" indent="-514350">
              <a:buFont typeface="+mj-lt"/>
              <a:buAutoNum type="alphaUcPeriod"/>
            </a:pPr>
            <a:r>
              <a:rPr lang="tr-TR" sz="4400" dirty="0" smtClean="0">
                <a:solidFill>
                  <a:schemeClr val="bg1"/>
                </a:solidFill>
              </a:rPr>
              <a:t>İşleniş</a:t>
            </a:r>
          </a:p>
          <a:p>
            <a:pPr marL="514350" indent="-514350">
              <a:buFont typeface="+mj-lt"/>
              <a:buAutoNum type="alphaUcPeriod"/>
            </a:pPr>
            <a:r>
              <a:rPr lang="tr-TR" sz="4400" dirty="0" smtClean="0">
                <a:solidFill>
                  <a:schemeClr val="bg1"/>
                </a:solidFill>
              </a:rPr>
              <a:t>Dikkat çekme</a:t>
            </a:r>
          </a:p>
          <a:p>
            <a:pPr marL="514350" indent="-514350">
              <a:buFont typeface="+mj-lt"/>
              <a:buAutoNum type="alphaUcPeriod"/>
            </a:pPr>
            <a:r>
              <a:rPr lang="tr-TR" sz="4400" dirty="0" smtClean="0">
                <a:solidFill>
                  <a:schemeClr val="bg1"/>
                </a:solidFill>
              </a:rPr>
              <a:t>Gözden geçirme</a:t>
            </a:r>
          </a:p>
          <a:p>
            <a:pPr marL="514350" indent="-514350">
              <a:buFont typeface="+mj-lt"/>
              <a:buAutoNum type="alphaUcPeriod"/>
            </a:pPr>
            <a:r>
              <a:rPr lang="tr-TR" sz="4400" dirty="0" smtClean="0">
                <a:solidFill>
                  <a:schemeClr val="bg1"/>
                </a:solidFill>
              </a:rPr>
              <a:t>Güdüleme</a:t>
            </a:r>
          </a:p>
          <a:p>
            <a:pPr marL="514350" indent="-514350">
              <a:buFont typeface="+mj-lt"/>
              <a:buAutoNum type="alphaUcPeriod"/>
            </a:pPr>
            <a:r>
              <a:rPr lang="tr-TR" sz="4400" dirty="0" smtClean="0">
                <a:solidFill>
                  <a:schemeClr val="bg1"/>
                </a:solidFill>
              </a:rPr>
              <a:t>Hedeften haberdar etme</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3223439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504181" y="216099"/>
            <a:ext cx="17137904" cy="1029714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400" dirty="0" smtClean="0">
                <a:solidFill>
                  <a:schemeClr val="bg1"/>
                </a:solidFill>
              </a:rPr>
              <a:t>                                            </a:t>
            </a:r>
            <a:r>
              <a:rPr lang="tr-TR" sz="4400" b="1" u="sng" dirty="0" smtClean="0">
                <a:solidFill>
                  <a:schemeClr val="bg1"/>
                </a:solidFill>
              </a:rPr>
              <a:t>2- GÜDÜLEME,İSTEKLİ KILMA </a:t>
            </a:r>
          </a:p>
          <a:p>
            <a:endParaRPr lang="tr-TR" sz="4400" b="1" u="sng"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Bir dersin işlenişinde ikinci basamak güdülemektir.</a:t>
            </a:r>
          </a:p>
          <a:p>
            <a:pPr marL="457200" indent="-457200">
              <a:buFont typeface="Wingdings" panose="05000000000000000000" pitchFamily="2" charset="2"/>
              <a:buChar char="q"/>
            </a:pPr>
            <a:endParaRPr lang="tr-TR" sz="4400"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Öğrencilere </a:t>
            </a:r>
            <a:r>
              <a:rPr lang="tr-TR" sz="4400" dirty="0">
                <a:solidFill>
                  <a:schemeClr val="bg1"/>
                </a:solidFill>
              </a:rPr>
              <a:t>neyi, niçin öğrendiklerini açıklayarak onların derse olan dikkatini arttırıp, yoğunlaştırma etkinlikleridir. Öğrencilere anlatılan konuların kendilerine ileride sağlayacağı faydalardan bahsederek öğrencilerin öğrenme isteğinin arttırılmasıdır. </a:t>
            </a:r>
            <a:endParaRPr lang="tr-TR" sz="4400"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Öğrencilerin öğrenme isteklerini güdülemek için öğretmen, bu davranışların bir sonraki derste nasıl işe yarayacaklarını ya da yaşamlarında mutlu ve başarılı olmaları için neden gerekli olacağını örneklerle gösterip vurgulayabilir.</a:t>
            </a:r>
          </a:p>
          <a:p>
            <a:pPr marL="457200" indent="-457200">
              <a:buFont typeface="Wingdings" panose="05000000000000000000" pitchFamily="2" charset="2"/>
              <a:buChar char="q"/>
            </a:pPr>
            <a:endParaRPr lang="tr-TR" sz="3200" dirty="0">
              <a:solidFill>
                <a:schemeClr val="bg1"/>
              </a:solidFill>
            </a:endParaRPr>
          </a:p>
          <a:p>
            <a:endParaRPr lang="tr-TR" sz="3200" dirty="0">
              <a:solidFill>
                <a:schemeClr val="bg1"/>
              </a:solidFill>
            </a:endParaRPr>
          </a:p>
          <a:p>
            <a:pPr marL="457200" indent="-457200">
              <a:buFont typeface="Wingdings" panose="05000000000000000000" pitchFamily="2" charset="2"/>
              <a:buChar char="q"/>
            </a:pPr>
            <a:endParaRPr lang="tr-TR" sz="3200" dirty="0">
              <a:solidFill>
                <a:schemeClr val="bg1"/>
              </a:solidFill>
            </a:endParaRPr>
          </a:p>
        </p:txBody>
      </p:sp>
    </p:spTree>
    <p:extLst>
      <p:ext uri="{BB962C8B-B14F-4D97-AF65-F5344CB8AC3E}">
        <p14:creationId xmlns:p14="http://schemas.microsoft.com/office/powerpoint/2010/main" val="2966059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0" y="576139"/>
            <a:ext cx="17714093" cy="979308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400" dirty="0" smtClean="0">
                <a:solidFill>
                  <a:schemeClr val="bg1"/>
                </a:solidFill>
              </a:rPr>
              <a:t>                                              </a:t>
            </a:r>
            <a:r>
              <a:rPr lang="tr-TR" sz="4400" b="1" u="sng" dirty="0" smtClean="0">
                <a:solidFill>
                  <a:schemeClr val="bg1"/>
                </a:solidFill>
              </a:rPr>
              <a:t>3-GÖZDEN GEÇİRME </a:t>
            </a:r>
          </a:p>
          <a:p>
            <a:pPr marL="457200" indent="-457200">
              <a:buFont typeface="Wingdings" panose="05000000000000000000" pitchFamily="2" charset="2"/>
              <a:buChar char="q"/>
            </a:pPr>
            <a:r>
              <a:rPr lang="tr-TR" sz="4400" dirty="0" smtClean="0">
                <a:solidFill>
                  <a:schemeClr val="bg1"/>
                </a:solidFill>
              </a:rPr>
              <a:t>Dersin işlenişinde üçüncü basamak gözden geçirmedir.</a:t>
            </a:r>
          </a:p>
          <a:p>
            <a:pPr marL="457200" indent="-457200">
              <a:buFont typeface="Wingdings" panose="05000000000000000000" pitchFamily="2" charset="2"/>
              <a:buChar char="q"/>
            </a:pPr>
            <a:endParaRPr lang="tr-TR" sz="4400" dirty="0">
              <a:solidFill>
                <a:schemeClr val="bg1"/>
              </a:solidFill>
            </a:endParaRPr>
          </a:p>
          <a:p>
            <a:pPr marL="457200" indent="-457200">
              <a:buFont typeface="Wingdings" panose="05000000000000000000" pitchFamily="2" charset="2"/>
              <a:buChar char="q"/>
            </a:pPr>
            <a:r>
              <a:rPr lang="tr-TR" sz="4400" dirty="0" smtClean="0">
                <a:solidFill>
                  <a:schemeClr val="bg1"/>
                </a:solidFill>
              </a:rPr>
              <a:t>Derste kazandırılacak hedef ve hedeflerle ilgili davranışlar bu basamakta öğrencilere sunulur. Yani hedef davranışların neler olduğu söylenir; çünkü böyle bir tutum, öğrenme için yol gösterici bir harita olarak iş görebilir. </a:t>
            </a:r>
          </a:p>
          <a:p>
            <a:pPr marL="457200" indent="-457200">
              <a:buFont typeface="Wingdings" panose="05000000000000000000" pitchFamily="2" charset="2"/>
              <a:buChar char="q"/>
            </a:pPr>
            <a:endParaRPr lang="tr-TR" sz="4400" dirty="0">
              <a:solidFill>
                <a:schemeClr val="bg1"/>
              </a:solidFill>
            </a:endParaRPr>
          </a:p>
          <a:p>
            <a:pPr marL="457200" indent="-457200">
              <a:buFont typeface="Wingdings" panose="05000000000000000000" pitchFamily="2" charset="2"/>
              <a:buChar char="q"/>
            </a:pPr>
            <a:r>
              <a:rPr lang="tr-TR" sz="4400" dirty="0" smtClean="0">
                <a:solidFill>
                  <a:schemeClr val="bg1"/>
                </a:solidFill>
              </a:rPr>
              <a:t>Ayrıca neyi, nasıl kazanacakları konusunda öğrencilerin bilgi sahibi olmaları, onların kafasındaki şüpheleri ortadan kaldıracağı için dersin kolayca işlenmesine katkıda bulunabilir. Üstelik öğrenciler, dersin sonunda kendilerinden beklenenlerin neler olduklarını bildikleri zaman, dersi daha dikkatlice izleyebilirler; kazandıkları davranışlar daha kalıcı izli olabilir. </a:t>
            </a:r>
            <a:endParaRPr lang="tr-TR" sz="4400" dirty="0">
              <a:solidFill>
                <a:schemeClr val="bg1"/>
              </a:solidFill>
            </a:endParaRPr>
          </a:p>
        </p:txBody>
      </p:sp>
    </p:spTree>
    <p:extLst>
      <p:ext uri="{BB962C8B-B14F-4D97-AF65-F5344CB8AC3E}">
        <p14:creationId xmlns:p14="http://schemas.microsoft.com/office/powerpoint/2010/main" val="37940081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1080245" y="1728267"/>
            <a:ext cx="15409712" cy="705678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400" dirty="0" smtClean="0">
                <a:solidFill>
                  <a:schemeClr val="bg1"/>
                </a:solidFill>
              </a:rPr>
              <a:t>                                            </a:t>
            </a:r>
            <a:r>
              <a:rPr lang="tr-TR" sz="4400" b="1" u="sng" dirty="0" smtClean="0">
                <a:solidFill>
                  <a:schemeClr val="bg1"/>
                </a:solidFill>
              </a:rPr>
              <a:t>4-GEÇİŞ</a:t>
            </a:r>
          </a:p>
          <a:p>
            <a:endParaRPr lang="tr-TR" sz="4400" b="1" u="sng"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Dersin geliştirme bölümüne geçmeden öğretmence düzenlenmiş olgu, olay, anı, levha, tablo, harita gibi araç gereçlerin sunulduğu, açıklamaların yapıldığı basamaktır.</a:t>
            </a:r>
          </a:p>
          <a:p>
            <a:pPr marL="457200" indent="-457200">
              <a:buFont typeface="Wingdings" panose="05000000000000000000" pitchFamily="2" charset="2"/>
              <a:buChar char="q"/>
            </a:pPr>
            <a:endParaRPr lang="tr-TR" sz="4400"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 ‘’ Şimdi şu tabloya dikkatlice bakın!..’’, ‘’ Biraz sonra on dakika sürecek bir film izleyeceksiniz.’’, ‘’ Tahtada bölgenin haritasını çizeceğim. Çizim sırasını da belirteceğim. Dikkatlice izleyiniz!..’’ gibi uyarı biçimleri derse geçiş için örnek olabilir. </a:t>
            </a:r>
            <a:endParaRPr lang="tr-TR" sz="4400" dirty="0">
              <a:solidFill>
                <a:schemeClr val="bg1"/>
              </a:solidFill>
            </a:endParaRPr>
          </a:p>
        </p:txBody>
      </p:sp>
    </p:spTree>
    <p:extLst>
      <p:ext uri="{BB962C8B-B14F-4D97-AF65-F5344CB8AC3E}">
        <p14:creationId xmlns:p14="http://schemas.microsoft.com/office/powerpoint/2010/main" val="3092944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432173" y="576139"/>
            <a:ext cx="17065896" cy="1000911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smtClean="0">
                <a:solidFill>
                  <a:schemeClr val="bg1"/>
                </a:solidFill>
              </a:rPr>
              <a:t>                        </a:t>
            </a:r>
            <a:r>
              <a:rPr lang="tr-TR" sz="3200" b="1" u="sng" dirty="0" smtClean="0">
                <a:solidFill>
                  <a:schemeClr val="bg1"/>
                </a:solidFill>
              </a:rPr>
              <a:t>5-GELİŞTİRME BÖLÜMÜ</a:t>
            </a:r>
          </a:p>
          <a:p>
            <a:pPr marL="457200" indent="-457200">
              <a:buFont typeface="Wingdings" panose="05000000000000000000" pitchFamily="2" charset="2"/>
              <a:buChar char="q"/>
            </a:pPr>
            <a:r>
              <a:rPr lang="tr-TR" sz="3200" dirty="0" smtClean="0">
                <a:solidFill>
                  <a:schemeClr val="bg1"/>
                </a:solidFill>
              </a:rPr>
              <a:t>Belli bir konu alanında belli bir sürede kazandırılacak davranışların her bir öğrenciye mal edilmesi için yapılan her türlü yerinde ve tutarlı etkinliği kapsar.</a:t>
            </a:r>
          </a:p>
          <a:p>
            <a:pPr marL="457200" indent="-457200">
              <a:buFont typeface="Wingdings" panose="05000000000000000000" pitchFamily="2" charset="2"/>
              <a:buChar char="q"/>
            </a:pPr>
            <a:endParaRPr lang="tr-TR" sz="3200" dirty="0" smtClean="0">
              <a:solidFill>
                <a:schemeClr val="bg1"/>
              </a:solidFill>
            </a:endParaRPr>
          </a:p>
          <a:p>
            <a:pPr marL="457200" indent="-457200">
              <a:buFont typeface="Wingdings" panose="05000000000000000000" pitchFamily="2" charset="2"/>
              <a:buChar char="q"/>
            </a:pPr>
            <a:r>
              <a:rPr lang="tr-TR" sz="3200" dirty="0" smtClean="0">
                <a:solidFill>
                  <a:schemeClr val="bg1"/>
                </a:solidFill>
              </a:rPr>
              <a:t>Bu basamakta yapılacak her türlü etkinlik hem kazandırılacak davranışa, hem öğrencinin yaşına, cinsiyetine, psikolojisine, değerlerine, hem de eğitim biliminin ilkelerine uygun olmalıdır.</a:t>
            </a:r>
          </a:p>
          <a:p>
            <a:pPr marL="457200" indent="-457200">
              <a:buFont typeface="Wingdings" panose="05000000000000000000" pitchFamily="2" charset="2"/>
              <a:buChar char="q"/>
            </a:pPr>
            <a:endParaRPr lang="tr-TR" sz="3200" dirty="0" smtClean="0">
              <a:solidFill>
                <a:schemeClr val="bg1"/>
              </a:solidFill>
            </a:endParaRPr>
          </a:p>
          <a:p>
            <a:pPr marL="457200" indent="-457200">
              <a:buFont typeface="Arial" panose="020B0604020202020204" pitchFamily="34" charset="0"/>
              <a:buChar char="•"/>
            </a:pPr>
            <a:r>
              <a:rPr lang="tr-TR" sz="3200" dirty="0" smtClean="0">
                <a:solidFill>
                  <a:schemeClr val="bg1"/>
                </a:solidFill>
              </a:rPr>
              <a:t>Öğrenciye sorulacak sorular ve onlardan beklenen doğru yanıtlar önceden belirlenmelidir. Bu sorular ve yanıtlar kazandırılacak davranışa ve öğrencinin </a:t>
            </a:r>
            <a:r>
              <a:rPr lang="tr-TR" sz="3200" dirty="0" err="1" smtClean="0">
                <a:solidFill>
                  <a:schemeClr val="bg1"/>
                </a:solidFill>
              </a:rPr>
              <a:t>hazırbulunuşluk</a:t>
            </a:r>
            <a:r>
              <a:rPr lang="tr-TR" sz="3200" dirty="0" smtClean="0">
                <a:solidFill>
                  <a:schemeClr val="bg1"/>
                </a:solidFill>
              </a:rPr>
              <a:t> düzeyine uygun olmalıdır.</a:t>
            </a:r>
          </a:p>
          <a:p>
            <a:pPr marL="457200" indent="-457200">
              <a:buFont typeface="Arial" panose="020B0604020202020204" pitchFamily="34" charset="0"/>
              <a:buChar char="•"/>
            </a:pPr>
            <a:r>
              <a:rPr lang="tr-TR" sz="3200" dirty="0" smtClean="0">
                <a:solidFill>
                  <a:schemeClr val="bg1"/>
                </a:solidFill>
              </a:rPr>
              <a:t>Eğer öğrenciden doğru yanıt gelmiyorsa, verilecek ipuçları( yan sorular, olgu, olay, anı, resim, tablolar vb.) belirlenmelidir.</a:t>
            </a:r>
          </a:p>
          <a:p>
            <a:pPr marL="457200" indent="-457200">
              <a:buFont typeface="Arial" panose="020B0604020202020204" pitchFamily="34" charset="0"/>
              <a:buChar char="•"/>
            </a:pPr>
            <a:r>
              <a:rPr lang="tr-TR" sz="3200" dirty="0" smtClean="0">
                <a:solidFill>
                  <a:schemeClr val="bg1"/>
                </a:solidFill>
              </a:rPr>
              <a:t>Eğer öğrenciden yarım yamalak ya da eksik yanıtlar geliyorsa yapılacak düzeltme ve dönütler belirlenmelidir.</a:t>
            </a:r>
          </a:p>
          <a:p>
            <a:pPr marL="457200" indent="-457200">
              <a:buFont typeface="Arial" panose="020B0604020202020204" pitchFamily="34" charset="0"/>
              <a:buChar char="•"/>
            </a:pPr>
            <a:r>
              <a:rPr lang="tr-TR" sz="3200" dirty="0" smtClean="0">
                <a:solidFill>
                  <a:schemeClr val="bg1"/>
                </a:solidFill>
              </a:rPr>
              <a:t>Doğru yanıtlayan öğrencilere verilecek </a:t>
            </a:r>
            <a:r>
              <a:rPr lang="tr-TR" sz="3200" dirty="0" err="1" smtClean="0">
                <a:solidFill>
                  <a:schemeClr val="bg1"/>
                </a:solidFill>
              </a:rPr>
              <a:t>pekiştireçler</a:t>
            </a:r>
            <a:r>
              <a:rPr lang="tr-TR" sz="3200" dirty="0" smtClean="0">
                <a:solidFill>
                  <a:schemeClr val="bg1"/>
                </a:solidFill>
              </a:rPr>
              <a:t> saptanmalıdır. </a:t>
            </a:r>
            <a:r>
              <a:rPr lang="tr-TR" sz="3200" dirty="0" err="1" smtClean="0">
                <a:solidFill>
                  <a:schemeClr val="bg1"/>
                </a:solidFill>
              </a:rPr>
              <a:t>Pekiştireçler</a:t>
            </a:r>
            <a:r>
              <a:rPr lang="tr-TR" sz="3200" dirty="0" smtClean="0">
                <a:solidFill>
                  <a:schemeClr val="bg1"/>
                </a:solidFill>
              </a:rPr>
              <a:t> öğrencinin yaşına, cinsiyetine ve sahip olduğu </a:t>
            </a:r>
            <a:r>
              <a:rPr lang="tr-TR" sz="3200" dirty="0" err="1" smtClean="0">
                <a:solidFill>
                  <a:schemeClr val="bg1"/>
                </a:solidFill>
              </a:rPr>
              <a:t>psiko</a:t>
            </a:r>
            <a:r>
              <a:rPr lang="tr-TR" sz="3200" dirty="0" smtClean="0">
                <a:solidFill>
                  <a:schemeClr val="bg1"/>
                </a:solidFill>
              </a:rPr>
              <a:t>-sosyal değerlere uygun olmalıdır.</a:t>
            </a:r>
          </a:p>
          <a:p>
            <a:pPr marL="457200" indent="-457200">
              <a:buFont typeface="Arial" panose="020B0604020202020204" pitchFamily="34" charset="0"/>
              <a:buChar char="•"/>
            </a:pPr>
            <a:r>
              <a:rPr lang="tr-TR" sz="3200" dirty="0" smtClean="0">
                <a:solidFill>
                  <a:schemeClr val="bg1"/>
                </a:solidFill>
              </a:rPr>
              <a:t>Öğrencinin derse katılımı sağlanmalıdır. </a:t>
            </a:r>
          </a:p>
          <a:p>
            <a:pPr marL="457200" indent="-457200">
              <a:buFont typeface="Arial" panose="020B0604020202020204" pitchFamily="34" charset="0"/>
              <a:buChar char="•"/>
            </a:pPr>
            <a:r>
              <a:rPr lang="tr-TR" sz="3200" dirty="0" smtClean="0">
                <a:solidFill>
                  <a:schemeClr val="bg1"/>
                </a:solidFill>
              </a:rPr>
              <a:t>Kazandırılacak davranışlarla ilgili araç-gereç ve kaynak kişi sınıfa getirilmeli, yeri gelince sırasıyla kullanılmalıdır. </a:t>
            </a:r>
          </a:p>
          <a:p>
            <a:pPr marL="457200" indent="-457200">
              <a:buFont typeface="Arial" panose="020B0604020202020204" pitchFamily="34" charset="0"/>
              <a:buChar char="•"/>
            </a:pPr>
            <a:r>
              <a:rPr lang="tr-TR" sz="3200" dirty="0" smtClean="0">
                <a:solidFill>
                  <a:schemeClr val="bg1"/>
                </a:solidFill>
              </a:rPr>
              <a:t>Kazandırılacak davranışa uygun öğrenme ve öğretme yöntemi kullanılmalıdır. </a:t>
            </a:r>
          </a:p>
          <a:p>
            <a:endParaRPr lang="tr-TR" sz="3200" dirty="0">
              <a:solidFill>
                <a:schemeClr val="bg1"/>
              </a:solidFill>
            </a:endParaRPr>
          </a:p>
        </p:txBody>
      </p:sp>
    </p:spTree>
    <p:extLst>
      <p:ext uri="{BB962C8B-B14F-4D97-AF65-F5344CB8AC3E}">
        <p14:creationId xmlns:p14="http://schemas.microsoft.com/office/powerpoint/2010/main" val="1261169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0" y="720155"/>
            <a:ext cx="18002250" cy="99371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dirty="0" smtClean="0">
                <a:solidFill>
                  <a:schemeClr val="bg1"/>
                </a:solidFill>
              </a:rPr>
              <a:t>                                </a:t>
            </a:r>
            <a:r>
              <a:rPr lang="tr-TR" sz="4400" dirty="0" smtClean="0">
                <a:solidFill>
                  <a:schemeClr val="bg1"/>
                </a:solidFill>
              </a:rPr>
              <a:t>                         </a:t>
            </a:r>
            <a:r>
              <a:rPr lang="tr-TR" sz="4400" b="1" u="sng" dirty="0" smtClean="0">
                <a:solidFill>
                  <a:schemeClr val="bg1"/>
                </a:solidFill>
              </a:rPr>
              <a:t>6-ÖZET</a:t>
            </a:r>
          </a:p>
          <a:p>
            <a:pPr marL="457200" indent="-457200">
              <a:buFont typeface="Wingdings" panose="05000000000000000000" pitchFamily="2" charset="2"/>
              <a:buChar char="q"/>
            </a:pPr>
            <a:r>
              <a:rPr lang="tr-TR" sz="4400" dirty="0" smtClean="0">
                <a:solidFill>
                  <a:schemeClr val="bg1"/>
                </a:solidFill>
              </a:rPr>
              <a:t>Özetler değişik zamanlarda yapılabilir.</a:t>
            </a:r>
          </a:p>
          <a:p>
            <a:pPr marL="457200" indent="-457200">
              <a:buFont typeface="Arial" panose="020B0604020202020204" pitchFamily="34" charset="0"/>
              <a:buChar char="•"/>
            </a:pPr>
            <a:r>
              <a:rPr lang="tr-TR" sz="4400" dirty="0" smtClean="0">
                <a:solidFill>
                  <a:schemeClr val="bg1"/>
                </a:solidFill>
              </a:rPr>
              <a:t>Eğer davranışların hepsi bilgi düzeyinde ise, bilgi vermek amacıyla her yardımcı nokta( düşünce) açıklandıktan sonra özetlemeye gidilebilir.</a:t>
            </a:r>
          </a:p>
          <a:p>
            <a:pPr marL="457200" indent="-457200">
              <a:buFont typeface="Arial" panose="020B0604020202020204" pitchFamily="34" charset="0"/>
              <a:buChar char="•"/>
            </a:pPr>
            <a:endParaRPr lang="tr-TR" sz="4400" dirty="0" smtClean="0">
              <a:solidFill>
                <a:schemeClr val="bg1"/>
              </a:solidFill>
            </a:endParaRPr>
          </a:p>
          <a:p>
            <a:pPr marL="457200" indent="-457200">
              <a:buFont typeface="Arial" panose="020B0604020202020204" pitchFamily="34" charset="0"/>
              <a:buChar char="•"/>
            </a:pPr>
            <a:r>
              <a:rPr lang="tr-TR" sz="4400" dirty="0" smtClean="0">
                <a:solidFill>
                  <a:schemeClr val="bg1"/>
                </a:solidFill>
              </a:rPr>
              <a:t>Eğer hedefler değişik düzeylerde ise, her hedef kazandırıldıktan sonra bir ara özet yapılabilir. Ara özetlerde yardımcı noktalar(düşünceler) söylenmelidir. </a:t>
            </a:r>
          </a:p>
          <a:p>
            <a:pPr marL="457200" indent="-457200">
              <a:buFont typeface="Arial" panose="020B0604020202020204" pitchFamily="34" charset="0"/>
              <a:buChar char="•"/>
            </a:pPr>
            <a:r>
              <a:rPr lang="tr-TR" sz="4400" dirty="0" smtClean="0">
                <a:solidFill>
                  <a:schemeClr val="bg1"/>
                </a:solidFill>
              </a:rPr>
              <a:t>Dersin sonundaki özetler, tüm yardımcı noktalar(düşünceler) açıklandıktan sonra yapılmalıdır.</a:t>
            </a:r>
          </a:p>
          <a:p>
            <a:pPr marL="457200" indent="-457200">
              <a:buFont typeface="Arial" panose="020B0604020202020204" pitchFamily="34" charset="0"/>
              <a:buChar char="•"/>
            </a:pPr>
            <a:endParaRPr lang="tr-TR" sz="4400" dirty="0" smtClean="0">
              <a:solidFill>
                <a:schemeClr val="bg1"/>
              </a:solidFill>
            </a:endParaRPr>
          </a:p>
          <a:p>
            <a:pPr marL="457200" indent="-457200">
              <a:buFont typeface="Arial" panose="020B0604020202020204" pitchFamily="34" charset="0"/>
              <a:buChar char="•"/>
            </a:pPr>
            <a:r>
              <a:rPr lang="tr-TR" sz="4400" dirty="0" smtClean="0">
                <a:solidFill>
                  <a:schemeClr val="bg1"/>
                </a:solidFill>
              </a:rPr>
              <a:t>Son özette ana nokta söylenmelidir. Ana ve yardımcı noktaların ara ve son özette yinelenmesi, davranışın yer etmesini, öğrencinin eksikliklerini tamamlamasını, yanlışlarını düzeltmesini sağlayabilir.</a:t>
            </a:r>
          </a:p>
          <a:p>
            <a:endParaRPr lang="tr-TR" sz="3200" dirty="0" smtClean="0">
              <a:solidFill>
                <a:schemeClr val="bg1"/>
              </a:solidFill>
            </a:endParaRPr>
          </a:p>
        </p:txBody>
      </p:sp>
    </p:spTree>
    <p:extLst>
      <p:ext uri="{BB962C8B-B14F-4D97-AF65-F5344CB8AC3E}">
        <p14:creationId xmlns:p14="http://schemas.microsoft.com/office/powerpoint/2010/main" val="12611696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288157" y="360115"/>
            <a:ext cx="16921880" cy="102251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200" b="1" u="sng" dirty="0" smtClean="0">
                <a:solidFill>
                  <a:schemeClr val="bg1"/>
                </a:solidFill>
              </a:rPr>
              <a:t>                                               7. TEKRAR GÜDÜLÜME-TEKRAR İSTEKLİ KILMA</a:t>
            </a:r>
          </a:p>
          <a:p>
            <a:pPr marL="457200" indent="-457200">
              <a:buFont typeface="Wingdings" panose="05000000000000000000" pitchFamily="2" charset="2"/>
              <a:buChar char="q"/>
            </a:pPr>
            <a:r>
              <a:rPr lang="tr-TR" sz="3200" dirty="0" smtClean="0">
                <a:solidFill>
                  <a:schemeClr val="bg1"/>
                </a:solidFill>
              </a:rPr>
              <a:t>Tekrar güdüleme basamağındaki amaç, öğrencilerin derse ve öğrendiklerine karşı ilgilerinin devamını sağlamaktır. </a:t>
            </a:r>
          </a:p>
          <a:p>
            <a:endParaRPr lang="tr-TR" sz="3200" dirty="0" smtClean="0">
              <a:solidFill>
                <a:schemeClr val="bg1"/>
              </a:solidFill>
            </a:endParaRPr>
          </a:p>
          <a:p>
            <a:r>
              <a:rPr lang="tr-TR" sz="3200" dirty="0" smtClean="0">
                <a:solidFill>
                  <a:schemeClr val="bg1"/>
                </a:solidFill>
              </a:rPr>
              <a:t>                                                         </a:t>
            </a:r>
            <a:r>
              <a:rPr lang="tr-TR" sz="3200" b="1" u="sng" dirty="0" smtClean="0">
                <a:solidFill>
                  <a:schemeClr val="bg1"/>
                </a:solidFill>
              </a:rPr>
              <a:t>8-KAPANIŞ</a:t>
            </a:r>
          </a:p>
          <a:p>
            <a:endParaRPr lang="tr-TR" sz="3200" b="1" u="sng" dirty="0" smtClean="0">
              <a:solidFill>
                <a:schemeClr val="bg1"/>
              </a:solidFill>
            </a:endParaRPr>
          </a:p>
          <a:p>
            <a:pPr marL="457200" indent="-457200">
              <a:buFont typeface="Wingdings" panose="05000000000000000000" pitchFamily="2" charset="2"/>
              <a:buChar char="q"/>
            </a:pPr>
            <a:r>
              <a:rPr lang="tr-TR" sz="3200" dirty="0" smtClean="0">
                <a:solidFill>
                  <a:schemeClr val="bg1"/>
                </a:solidFill>
              </a:rPr>
              <a:t>Bu basamakta öğretmen dikkat çekme basamağında sorduğu açık uçlu soruyu tekrar sormalıdır. Sunup yarım kestiği film, oyun ve bunların sonunun ne olduğunu gündeme getirmeli, aldığı yanıtlara göre filmin, oyunun sonunu göstermeli, şarkı, oyun ve gösteriyle dersi bitirmelidir. </a:t>
            </a:r>
          </a:p>
          <a:p>
            <a:pPr marL="457200" indent="-457200">
              <a:buFont typeface="Wingdings" panose="05000000000000000000" pitchFamily="2" charset="2"/>
              <a:buChar char="q"/>
            </a:pPr>
            <a:r>
              <a:rPr lang="tr-TR" sz="3200" dirty="0" smtClean="0">
                <a:solidFill>
                  <a:schemeClr val="bg1"/>
                </a:solidFill>
              </a:rPr>
              <a:t>Eğer bu soruların yanıtları öğrencilerce hala verilemiyorsa, ipucu, dönüt ve düzeltme kullanmalı, yine yanıt yoksa eğitim durumunu yeniden düzenlemelidir.</a:t>
            </a:r>
          </a:p>
          <a:p>
            <a:pPr marL="457200" indent="-457200">
              <a:buFont typeface="Wingdings" panose="05000000000000000000" pitchFamily="2" charset="2"/>
              <a:buChar char="q"/>
            </a:pPr>
            <a:r>
              <a:rPr lang="tr-TR" sz="3200" dirty="0" smtClean="0">
                <a:solidFill>
                  <a:schemeClr val="bg1"/>
                </a:solidFill>
              </a:rPr>
              <a:t>Eğer gelecek derste işlenecek hedef davranışlarla ilgili öğrencilerin yapacakları ödev, getirecekleri araç-gereç varsa bu bölümde belirtilmelidir.</a:t>
            </a:r>
          </a:p>
          <a:p>
            <a:pPr marL="457200" indent="-457200">
              <a:buFont typeface="Wingdings" panose="05000000000000000000" pitchFamily="2" charset="2"/>
              <a:buChar char="q"/>
            </a:pPr>
            <a:r>
              <a:rPr lang="tr-TR" sz="3200" dirty="0" smtClean="0">
                <a:solidFill>
                  <a:schemeClr val="bg1"/>
                </a:solidFill>
              </a:rPr>
              <a:t>Ayrıca bu basamakta tıpkı dikkati çekmede olduğu gibi arkası yarın türü etkinliklere yer verilmelidir. Gelecek dersin hedef davranışlarıyla ilgili film, oyun gösterilip öykü vb. anlatılıp en can alıcı yerinden kesildikten sonra ‘’ Bunun devamını düşünün. Gelecek derste ne olduğunu göreceğiz.’’ denebilir. </a:t>
            </a:r>
          </a:p>
          <a:p>
            <a:pPr marL="457200" indent="-457200">
              <a:buFont typeface="Wingdings" panose="05000000000000000000" pitchFamily="2" charset="2"/>
              <a:buChar char="q"/>
            </a:pPr>
            <a:r>
              <a:rPr lang="tr-TR" sz="3200" dirty="0" smtClean="0">
                <a:solidFill>
                  <a:schemeClr val="bg1"/>
                </a:solidFill>
              </a:rPr>
              <a:t>Kapanış nasıl yapılırsa yapılsın, öğretmen öğrencilere teşekkür etmeli, ‘’ İyi dersler, iyi günler, iyi tatiller vb. gibi ifadelerle hitap etmeli.</a:t>
            </a:r>
          </a:p>
          <a:p>
            <a:pPr marL="457200" indent="-457200">
              <a:buFont typeface="Wingdings" panose="05000000000000000000" pitchFamily="2" charset="2"/>
              <a:buChar char="q"/>
            </a:pPr>
            <a:endParaRPr lang="tr-TR" sz="3200" dirty="0">
              <a:solidFill>
                <a:schemeClr val="bg1"/>
              </a:solidFill>
            </a:endParaRPr>
          </a:p>
        </p:txBody>
      </p:sp>
    </p:spTree>
    <p:extLst>
      <p:ext uri="{BB962C8B-B14F-4D97-AF65-F5344CB8AC3E}">
        <p14:creationId xmlns:p14="http://schemas.microsoft.com/office/powerpoint/2010/main" val="126116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1-Eğitimin açık bir sistem olduğu düşünüldüğünde aşağıdakilerden hangisi eğitimim sisteminin girdilerinden biri değildir?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Öğrencilerin cinsiyet dağılımı</a:t>
            </a:r>
          </a:p>
          <a:p>
            <a:pPr marL="514350" indent="-514350">
              <a:buFont typeface="+mj-lt"/>
              <a:buAutoNum type="alphaUcPeriod"/>
            </a:pPr>
            <a:r>
              <a:rPr lang="tr-TR" sz="4400" dirty="0" smtClean="0">
                <a:solidFill>
                  <a:schemeClr val="bg1"/>
                </a:solidFill>
              </a:rPr>
              <a:t>Öğrencilerin dersle ilgili tutumları</a:t>
            </a:r>
          </a:p>
          <a:p>
            <a:pPr marL="514350" indent="-514350">
              <a:buFont typeface="+mj-lt"/>
              <a:buAutoNum type="alphaUcPeriod"/>
            </a:pPr>
            <a:r>
              <a:rPr lang="tr-TR" sz="4400" dirty="0" smtClean="0">
                <a:solidFill>
                  <a:schemeClr val="bg1"/>
                </a:solidFill>
              </a:rPr>
              <a:t>Okullara gönderilen sınıf geçme yönetmenliği</a:t>
            </a:r>
          </a:p>
          <a:p>
            <a:pPr marL="514350" indent="-514350">
              <a:buFont typeface="+mj-lt"/>
              <a:buAutoNum type="alphaUcPeriod"/>
            </a:pPr>
            <a:r>
              <a:rPr lang="tr-TR" sz="4400" dirty="0" smtClean="0">
                <a:solidFill>
                  <a:schemeClr val="bg1"/>
                </a:solidFill>
              </a:rPr>
              <a:t>Ailenin öğrencinin ihtiyacını gidermek için harcadığı para</a:t>
            </a:r>
          </a:p>
          <a:p>
            <a:pPr marL="514350" indent="-514350">
              <a:buFont typeface="+mj-lt"/>
              <a:buAutoNum type="alphaUcPeriod"/>
            </a:pPr>
            <a:r>
              <a:rPr lang="tr-TR" sz="4400" dirty="0" smtClean="0">
                <a:solidFill>
                  <a:schemeClr val="bg1"/>
                </a:solidFill>
              </a:rPr>
              <a:t>Soruyu cevaplamayan öğrenciye verilen ipucu</a:t>
            </a:r>
            <a:endParaRPr lang="tr-TR" sz="4400" dirty="0">
              <a:solidFill>
                <a:schemeClr val="bg1"/>
              </a:solidFill>
            </a:endParaRPr>
          </a:p>
        </p:txBody>
      </p:sp>
    </p:spTree>
    <p:extLst>
      <p:ext uri="{BB962C8B-B14F-4D97-AF65-F5344CB8AC3E}">
        <p14:creationId xmlns:p14="http://schemas.microsoft.com/office/powerpoint/2010/main" val="1722468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504181" y="1368227"/>
            <a:ext cx="16921880" cy="864096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4400" dirty="0" smtClean="0">
              <a:solidFill>
                <a:schemeClr val="bg1"/>
              </a:solidFill>
            </a:endParaRPr>
          </a:p>
          <a:p>
            <a:r>
              <a:rPr lang="tr-TR" sz="4400" dirty="0" smtClean="0">
                <a:solidFill>
                  <a:schemeClr val="bg1"/>
                </a:solidFill>
              </a:rPr>
              <a:t>                                      </a:t>
            </a:r>
            <a:r>
              <a:rPr lang="tr-TR" sz="4400" b="1" u="sng" dirty="0" smtClean="0">
                <a:solidFill>
                  <a:schemeClr val="bg1"/>
                </a:solidFill>
              </a:rPr>
              <a:t>9-DEĞERLENDİRME BÖLÜMÜ</a:t>
            </a:r>
          </a:p>
          <a:p>
            <a:endParaRPr lang="tr-TR" sz="4400" b="1" u="sng"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Burada öğretmen, öğrenciye kazandırmayı amaçladığı hedef davranışların her biriyle ilgili en az bir soru sormalıdır.</a:t>
            </a:r>
          </a:p>
          <a:p>
            <a:pPr marL="457200" indent="-457200">
              <a:buFont typeface="Wingdings" panose="05000000000000000000" pitchFamily="2" charset="2"/>
              <a:buChar char="q"/>
            </a:pPr>
            <a:endParaRPr lang="tr-TR" sz="4400"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Dersin bitmesine 5-10 dakika kala, biçimlendirmeye ve yetiştirmeye dönük bir değerlendirme yapmalı ve öğrencilere not vermemelidir. Aldığı sonuçlara göre ders planında gerekli düzeltmelere gitmelidir.</a:t>
            </a:r>
          </a:p>
          <a:p>
            <a:pPr marL="457200" indent="-457200">
              <a:buFont typeface="Wingdings" panose="05000000000000000000" pitchFamily="2" charset="2"/>
              <a:buChar char="q"/>
            </a:pPr>
            <a:endParaRPr lang="tr-TR" sz="4400" dirty="0" smtClean="0">
              <a:solidFill>
                <a:schemeClr val="bg1"/>
              </a:solidFill>
            </a:endParaRPr>
          </a:p>
          <a:p>
            <a:pPr marL="457200" indent="-457200">
              <a:buFont typeface="Wingdings" panose="05000000000000000000" pitchFamily="2" charset="2"/>
              <a:buChar char="q"/>
            </a:pPr>
            <a:r>
              <a:rPr lang="tr-TR" sz="4400" dirty="0" smtClean="0">
                <a:solidFill>
                  <a:schemeClr val="bg1"/>
                </a:solidFill>
              </a:rPr>
              <a:t>Bu basamakta, sınıf içinde bilgi, beceri yarışmaları düzenlenebilir. Bu tür yarışmalar, hem öğrencinin derse karşı ilgisini arttırır hem de öğrenmenin kalıcı olmasını sağlar. </a:t>
            </a:r>
            <a:endParaRPr lang="tr-TR" sz="4400" dirty="0">
              <a:solidFill>
                <a:schemeClr val="bg1"/>
              </a:solidFill>
            </a:endParaRPr>
          </a:p>
        </p:txBody>
      </p:sp>
    </p:spTree>
    <p:extLst>
      <p:ext uri="{BB962C8B-B14F-4D97-AF65-F5344CB8AC3E}">
        <p14:creationId xmlns:p14="http://schemas.microsoft.com/office/powerpoint/2010/main" val="12611696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r>
              <a:rPr lang="tr-TR" sz="3200" dirty="0" smtClean="0">
                <a:solidFill>
                  <a:schemeClr val="bg1"/>
                </a:solidFill>
              </a:rPr>
              <a:t>                                             </a:t>
            </a:r>
            <a:r>
              <a:rPr lang="tr-TR" sz="3200" b="1" u="sng" dirty="0" smtClean="0">
                <a:solidFill>
                  <a:schemeClr val="bg1"/>
                </a:solidFill>
              </a:rPr>
              <a:t>HERKESİN BİR KİMLİĞİ VAR ÜNİTESİ </a:t>
            </a:r>
          </a:p>
          <a:p>
            <a:pPr marL="0" indent="0">
              <a:buNone/>
            </a:pPr>
            <a:endParaRPr lang="tr-TR" sz="3200" dirty="0" smtClean="0">
              <a:solidFill>
                <a:schemeClr val="bg1"/>
              </a:solidFill>
            </a:endParaRPr>
          </a:p>
        </p:txBody>
      </p:sp>
      <p:sp>
        <p:nvSpPr>
          <p:cNvPr id="2" name="Metin kutusu 1"/>
          <p:cNvSpPr txBox="1"/>
          <p:nvPr/>
        </p:nvSpPr>
        <p:spPr>
          <a:xfrm>
            <a:off x="288156" y="864172"/>
            <a:ext cx="12961441" cy="3785652"/>
          </a:xfrm>
          <a:prstGeom prst="rect">
            <a:avLst/>
          </a:prstGeom>
          <a:noFill/>
        </p:spPr>
        <p:txBody>
          <a:bodyPr wrap="square" rtlCol="0">
            <a:spAutoFit/>
          </a:bodyPr>
          <a:lstStyle/>
          <a:p>
            <a:r>
              <a:rPr lang="tr-TR" sz="4000" dirty="0" smtClean="0">
                <a:solidFill>
                  <a:schemeClr val="bg1"/>
                </a:solidFill>
              </a:rPr>
              <a:t>Öğretmenin ‘’ Şimdi size kuklalarla bir oyun oynayacağım.’’ demesi. ‘’ Kimliğin yerini alacak özgün ve yeni bir yol ne olabilir? Örnekle açıklayınız.’’ sorusunu sorması. Değişik yanıtlar alması hiçbir yanıta doğru dememesi. Bundan sonra ‘’ Bu soruyu ve verdiğiniz yanıtları unutmayın. Bu derste öğreneceklerimizle bu sorunun yanıtını birlikte bulacağız.</a:t>
            </a:r>
            <a:endParaRPr lang="tr-TR" sz="4000" dirty="0">
              <a:solidFill>
                <a:schemeClr val="bg1"/>
              </a:solidFill>
            </a:endParaRPr>
          </a:p>
        </p:txBody>
      </p:sp>
      <p:sp>
        <p:nvSpPr>
          <p:cNvPr id="4" name="Sağ Ok 3"/>
          <p:cNvSpPr/>
          <p:nvPr/>
        </p:nvSpPr>
        <p:spPr>
          <a:xfrm>
            <a:off x="13429617" y="2854092"/>
            <a:ext cx="1245193" cy="758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15043444" y="3027427"/>
            <a:ext cx="5513323" cy="584775"/>
          </a:xfrm>
          <a:prstGeom prst="rect">
            <a:avLst/>
          </a:prstGeom>
          <a:noFill/>
        </p:spPr>
        <p:txBody>
          <a:bodyPr wrap="square" rtlCol="0">
            <a:spAutoFit/>
          </a:bodyPr>
          <a:lstStyle/>
          <a:p>
            <a:r>
              <a:rPr lang="tr-TR" sz="3200" dirty="0" smtClean="0">
                <a:solidFill>
                  <a:schemeClr val="bg1"/>
                </a:solidFill>
              </a:rPr>
              <a:t>DİKKAT ÇEKME </a:t>
            </a:r>
            <a:endParaRPr lang="tr-TR" sz="3200" dirty="0">
              <a:solidFill>
                <a:schemeClr val="bg1"/>
              </a:solidFill>
            </a:endParaRPr>
          </a:p>
        </p:txBody>
      </p:sp>
      <p:sp>
        <p:nvSpPr>
          <p:cNvPr id="6" name="Metin kutusu 5"/>
          <p:cNvSpPr txBox="1"/>
          <p:nvPr/>
        </p:nvSpPr>
        <p:spPr>
          <a:xfrm>
            <a:off x="222882" y="5062830"/>
            <a:ext cx="9649072" cy="1446550"/>
          </a:xfrm>
          <a:prstGeom prst="rect">
            <a:avLst/>
          </a:prstGeom>
          <a:noFill/>
        </p:spPr>
        <p:txBody>
          <a:bodyPr wrap="square" rtlCol="0">
            <a:spAutoFit/>
          </a:bodyPr>
          <a:lstStyle/>
          <a:p>
            <a:r>
              <a:rPr lang="tr-TR" sz="4400" dirty="0" smtClean="0">
                <a:solidFill>
                  <a:schemeClr val="bg1"/>
                </a:solidFill>
              </a:rPr>
              <a:t>Kibar konulursak, arkadaşlarımızla mutlu yaşayabiliriz.  </a:t>
            </a:r>
            <a:endParaRPr lang="tr-TR" sz="4400" dirty="0">
              <a:solidFill>
                <a:schemeClr val="bg1"/>
              </a:solidFill>
            </a:endParaRPr>
          </a:p>
        </p:txBody>
      </p:sp>
      <p:sp>
        <p:nvSpPr>
          <p:cNvPr id="7" name="Sağ Ok 6"/>
          <p:cNvSpPr/>
          <p:nvPr/>
        </p:nvSpPr>
        <p:spPr>
          <a:xfrm>
            <a:off x="9505181" y="5452123"/>
            <a:ext cx="1993253" cy="3339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p:cNvSpPr txBox="1"/>
          <p:nvPr/>
        </p:nvSpPr>
        <p:spPr>
          <a:xfrm>
            <a:off x="12097469" y="5326727"/>
            <a:ext cx="4320480" cy="584775"/>
          </a:xfrm>
          <a:prstGeom prst="rect">
            <a:avLst/>
          </a:prstGeom>
          <a:noFill/>
        </p:spPr>
        <p:txBody>
          <a:bodyPr wrap="square" rtlCol="0">
            <a:spAutoFit/>
          </a:bodyPr>
          <a:lstStyle/>
          <a:p>
            <a:r>
              <a:rPr lang="tr-TR" sz="3200" dirty="0" smtClean="0">
                <a:solidFill>
                  <a:schemeClr val="bg1"/>
                </a:solidFill>
              </a:rPr>
              <a:t>GÜDÜLEME </a:t>
            </a:r>
            <a:endParaRPr lang="tr-TR" sz="3200" dirty="0">
              <a:solidFill>
                <a:schemeClr val="bg1"/>
              </a:solidFill>
            </a:endParaRPr>
          </a:p>
        </p:txBody>
      </p:sp>
      <p:sp>
        <p:nvSpPr>
          <p:cNvPr id="9" name="Metin kutusu 8"/>
          <p:cNvSpPr txBox="1"/>
          <p:nvPr/>
        </p:nvSpPr>
        <p:spPr>
          <a:xfrm>
            <a:off x="288157" y="6898935"/>
            <a:ext cx="9649072" cy="1446550"/>
          </a:xfrm>
          <a:prstGeom prst="rect">
            <a:avLst/>
          </a:prstGeom>
          <a:noFill/>
        </p:spPr>
        <p:txBody>
          <a:bodyPr wrap="square" rtlCol="0">
            <a:spAutoFit/>
          </a:bodyPr>
          <a:lstStyle/>
          <a:p>
            <a:r>
              <a:rPr lang="tr-TR" sz="4400" dirty="0" smtClean="0">
                <a:solidFill>
                  <a:schemeClr val="bg1"/>
                </a:solidFill>
              </a:rPr>
              <a:t>Duygu ve düşüncelerimiz ile ilgi yeni düşünceler oluşturabileceksiniz.</a:t>
            </a:r>
            <a:endParaRPr lang="tr-TR" sz="4400" dirty="0">
              <a:solidFill>
                <a:schemeClr val="bg1"/>
              </a:solidFill>
            </a:endParaRPr>
          </a:p>
        </p:txBody>
      </p:sp>
      <p:sp>
        <p:nvSpPr>
          <p:cNvPr id="10" name="Sağ Ok 9"/>
          <p:cNvSpPr/>
          <p:nvPr/>
        </p:nvSpPr>
        <p:spPr>
          <a:xfrm>
            <a:off x="8569077" y="7137578"/>
            <a:ext cx="29163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p:cNvSpPr txBox="1"/>
          <p:nvPr/>
        </p:nvSpPr>
        <p:spPr>
          <a:xfrm>
            <a:off x="11809437" y="7137578"/>
            <a:ext cx="3240360" cy="584775"/>
          </a:xfrm>
          <a:prstGeom prst="rect">
            <a:avLst/>
          </a:prstGeom>
          <a:noFill/>
        </p:spPr>
        <p:txBody>
          <a:bodyPr wrap="square" rtlCol="0">
            <a:spAutoFit/>
          </a:bodyPr>
          <a:lstStyle/>
          <a:p>
            <a:r>
              <a:rPr lang="tr-TR" sz="3200" dirty="0" smtClean="0">
                <a:solidFill>
                  <a:schemeClr val="bg1"/>
                </a:solidFill>
              </a:rPr>
              <a:t>GÖZDEN GEÇİRME </a:t>
            </a:r>
            <a:endParaRPr lang="tr-TR" sz="3200" dirty="0">
              <a:solidFill>
                <a:schemeClr val="bg1"/>
              </a:solidFill>
            </a:endParaRPr>
          </a:p>
        </p:txBody>
      </p:sp>
      <p:sp>
        <p:nvSpPr>
          <p:cNvPr id="12" name="Metin kutusu 11"/>
          <p:cNvSpPr txBox="1"/>
          <p:nvPr/>
        </p:nvSpPr>
        <p:spPr>
          <a:xfrm>
            <a:off x="504181" y="8435814"/>
            <a:ext cx="8571924" cy="2123658"/>
          </a:xfrm>
          <a:prstGeom prst="rect">
            <a:avLst/>
          </a:prstGeom>
          <a:noFill/>
        </p:spPr>
        <p:txBody>
          <a:bodyPr wrap="square" rtlCol="0">
            <a:spAutoFit/>
          </a:bodyPr>
          <a:lstStyle/>
          <a:p>
            <a:r>
              <a:rPr lang="tr-TR" sz="4400" dirty="0" smtClean="0">
                <a:solidFill>
                  <a:schemeClr val="bg1"/>
                </a:solidFill>
              </a:rPr>
              <a:t>Öğretmenin, şimdi size resimleri göstereceğim.’’ demesi etkinlikler yapmaya başlaması.</a:t>
            </a:r>
            <a:endParaRPr lang="tr-TR" sz="4400" dirty="0">
              <a:solidFill>
                <a:schemeClr val="bg1"/>
              </a:solidFill>
            </a:endParaRPr>
          </a:p>
        </p:txBody>
      </p:sp>
      <p:sp>
        <p:nvSpPr>
          <p:cNvPr id="13" name="Sağ Ok 12"/>
          <p:cNvSpPr/>
          <p:nvPr/>
        </p:nvSpPr>
        <p:spPr>
          <a:xfrm>
            <a:off x="8569077" y="9013011"/>
            <a:ext cx="244015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Metin kutusu 13"/>
          <p:cNvSpPr txBox="1"/>
          <p:nvPr/>
        </p:nvSpPr>
        <p:spPr>
          <a:xfrm>
            <a:off x="11406189" y="8803066"/>
            <a:ext cx="4932548" cy="584775"/>
          </a:xfrm>
          <a:prstGeom prst="rect">
            <a:avLst/>
          </a:prstGeom>
          <a:noFill/>
        </p:spPr>
        <p:txBody>
          <a:bodyPr wrap="square" rtlCol="0">
            <a:spAutoFit/>
          </a:bodyPr>
          <a:lstStyle/>
          <a:p>
            <a:r>
              <a:rPr lang="tr-TR" sz="3200" dirty="0" smtClean="0">
                <a:solidFill>
                  <a:schemeClr val="bg1"/>
                </a:solidFill>
              </a:rPr>
              <a:t>DERSE GEÇİŞ </a:t>
            </a:r>
            <a:endParaRPr lang="tr-TR" sz="3200" dirty="0">
              <a:solidFill>
                <a:schemeClr val="bg1"/>
              </a:solidFill>
            </a:endParaRPr>
          </a:p>
        </p:txBody>
      </p:sp>
    </p:spTree>
    <p:extLst>
      <p:ext uri="{BB962C8B-B14F-4D97-AF65-F5344CB8AC3E}">
        <p14:creationId xmlns:p14="http://schemas.microsoft.com/office/powerpoint/2010/main" val="1261169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fontScale="77500" lnSpcReduction="20000"/>
          </a:bodyPr>
          <a:lstStyle/>
          <a:p>
            <a:pPr marL="0" indent="0">
              <a:buNone/>
            </a:pPr>
            <a:endParaRPr lang="tr-TR" sz="4300" dirty="0" smtClean="0">
              <a:solidFill>
                <a:schemeClr val="bg1"/>
              </a:solidFill>
            </a:endParaRPr>
          </a:p>
          <a:p>
            <a:pPr marL="0" indent="0">
              <a:buNone/>
            </a:pPr>
            <a:r>
              <a:rPr lang="tr-TR" sz="4300" dirty="0" smtClean="0">
                <a:solidFill>
                  <a:schemeClr val="bg1"/>
                </a:solidFill>
              </a:rPr>
              <a:t>                                                              </a:t>
            </a:r>
            <a:r>
              <a:rPr lang="tr-TR" sz="4300" b="1" u="sng" dirty="0" smtClean="0">
                <a:solidFill>
                  <a:schemeClr val="bg1"/>
                </a:solidFill>
              </a:rPr>
              <a:t>ÖĞRENME STRATEJİLERİ</a:t>
            </a:r>
            <a:endParaRPr lang="tr-TR" sz="4300" dirty="0">
              <a:solidFill>
                <a:schemeClr val="bg1"/>
              </a:solidFill>
            </a:endParaRPr>
          </a:p>
          <a:p>
            <a:pPr marL="0" indent="0">
              <a:buNone/>
            </a:pPr>
            <a:r>
              <a:rPr lang="tr-TR" sz="4300" b="1" u="sng" dirty="0" smtClean="0">
                <a:solidFill>
                  <a:schemeClr val="bg1"/>
                </a:solidFill>
              </a:rPr>
              <a:t>1-DİKKAT ÇEKME STRATEJİLERİ</a:t>
            </a:r>
          </a:p>
          <a:p>
            <a:pPr marL="0" indent="0">
              <a:buNone/>
            </a:pPr>
            <a:endParaRPr lang="tr-TR" sz="4300" dirty="0" smtClean="0">
              <a:solidFill>
                <a:schemeClr val="bg1"/>
              </a:solidFill>
            </a:endParaRPr>
          </a:p>
          <a:p>
            <a:pPr>
              <a:buFont typeface="Wingdings" panose="05000000000000000000" pitchFamily="2" charset="2"/>
              <a:buChar char="q"/>
            </a:pPr>
            <a:r>
              <a:rPr lang="tr-TR" sz="4300" dirty="0" smtClean="0">
                <a:solidFill>
                  <a:schemeClr val="bg1"/>
                </a:solidFill>
              </a:rPr>
              <a:t>Çevreden gelen bilginin birey için gerekli olanlarının kısa süreli belleğe geçişini sağlayan en önemli süreç dikkattir.</a:t>
            </a:r>
          </a:p>
          <a:p>
            <a:r>
              <a:rPr lang="tr-TR" sz="4300" dirty="0" smtClean="0">
                <a:solidFill>
                  <a:schemeClr val="bg1"/>
                </a:solidFill>
              </a:rPr>
              <a:t>Okunan metnin </a:t>
            </a:r>
            <a:r>
              <a:rPr lang="tr-TR" sz="4300" u="sng" dirty="0" smtClean="0">
                <a:solidFill>
                  <a:schemeClr val="bg1"/>
                </a:solidFill>
              </a:rPr>
              <a:t>altını çizmek </a:t>
            </a:r>
            <a:r>
              <a:rPr lang="tr-TR" sz="4300" dirty="0" smtClean="0">
                <a:solidFill>
                  <a:schemeClr val="bg1"/>
                </a:solidFill>
              </a:rPr>
              <a:t>izlenen yollardan biridir.</a:t>
            </a:r>
          </a:p>
          <a:p>
            <a:r>
              <a:rPr lang="tr-TR" sz="4300" dirty="0" smtClean="0">
                <a:solidFill>
                  <a:schemeClr val="bg1"/>
                </a:solidFill>
              </a:rPr>
              <a:t>Dikkat çekmede kullanılan bir başka strateji de metnin kenarına </a:t>
            </a:r>
            <a:r>
              <a:rPr lang="tr-TR" sz="4300" u="sng" dirty="0" smtClean="0">
                <a:solidFill>
                  <a:schemeClr val="bg1"/>
                </a:solidFill>
              </a:rPr>
              <a:t>not almak</a:t>
            </a:r>
            <a:r>
              <a:rPr lang="tr-TR" sz="4300" dirty="0" smtClean="0">
                <a:solidFill>
                  <a:schemeClr val="bg1"/>
                </a:solidFill>
              </a:rPr>
              <a:t>tır.</a:t>
            </a:r>
          </a:p>
          <a:p>
            <a:r>
              <a:rPr lang="tr-TR" sz="4300" dirty="0" smtClean="0">
                <a:solidFill>
                  <a:schemeClr val="bg1"/>
                </a:solidFill>
              </a:rPr>
              <a:t>Bilinmeyen sözcükleri </a:t>
            </a:r>
            <a:r>
              <a:rPr lang="tr-TR" sz="4300" u="sng" dirty="0" smtClean="0">
                <a:solidFill>
                  <a:schemeClr val="bg1"/>
                </a:solidFill>
              </a:rPr>
              <a:t>yuvarlak</a:t>
            </a:r>
            <a:r>
              <a:rPr lang="tr-TR" sz="4300" dirty="0" smtClean="0">
                <a:solidFill>
                  <a:schemeClr val="bg1"/>
                </a:solidFill>
              </a:rPr>
              <a:t> içine almak </a:t>
            </a:r>
          </a:p>
          <a:p>
            <a:r>
              <a:rPr lang="tr-TR" sz="4300" dirty="0" smtClean="0">
                <a:solidFill>
                  <a:schemeClr val="bg1"/>
                </a:solidFill>
              </a:rPr>
              <a:t>Anlaşılmayan yerlere </a:t>
            </a:r>
            <a:r>
              <a:rPr lang="tr-TR" sz="4300" u="sng" dirty="0" smtClean="0">
                <a:solidFill>
                  <a:schemeClr val="bg1"/>
                </a:solidFill>
              </a:rPr>
              <a:t>soru işareti </a:t>
            </a:r>
            <a:r>
              <a:rPr lang="tr-TR" sz="4300" dirty="0" smtClean="0">
                <a:solidFill>
                  <a:schemeClr val="bg1"/>
                </a:solidFill>
              </a:rPr>
              <a:t>gibi işaretler koyma</a:t>
            </a:r>
          </a:p>
          <a:p>
            <a:r>
              <a:rPr lang="tr-TR" sz="4300" dirty="0" smtClean="0">
                <a:solidFill>
                  <a:schemeClr val="bg1"/>
                </a:solidFill>
              </a:rPr>
              <a:t>Metni okumadan önce başlık ve tabloları, şemaları gözden geçirerek zihinde bir ön örgütleyici oluşturma dikkati yoğunlaştırır. </a:t>
            </a:r>
          </a:p>
          <a:p>
            <a:endParaRPr lang="tr-TR" sz="4300" dirty="0">
              <a:solidFill>
                <a:schemeClr val="bg1"/>
              </a:solidFill>
            </a:endParaRPr>
          </a:p>
          <a:p>
            <a:pPr marL="0" indent="0">
              <a:buNone/>
            </a:pPr>
            <a:r>
              <a:rPr lang="tr-TR" sz="4300" b="1" u="sng" dirty="0" smtClean="0">
                <a:solidFill>
                  <a:schemeClr val="bg1"/>
                </a:solidFill>
              </a:rPr>
              <a:t>2- </a:t>
            </a:r>
            <a:r>
              <a:rPr lang="tr-TR" sz="4300" b="1" u="sng" dirty="0">
                <a:solidFill>
                  <a:schemeClr val="bg1"/>
                </a:solidFill>
              </a:rPr>
              <a:t>TEKRAR </a:t>
            </a:r>
            <a:r>
              <a:rPr lang="tr-TR" sz="4300" b="1" u="sng" dirty="0" smtClean="0">
                <a:solidFill>
                  <a:schemeClr val="bg1"/>
                </a:solidFill>
              </a:rPr>
              <a:t>STRATEJİSİ</a:t>
            </a:r>
          </a:p>
          <a:p>
            <a:pPr marL="0" indent="0">
              <a:buNone/>
            </a:pPr>
            <a:endParaRPr lang="tr-TR" sz="4300" dirty="0">
              <a:solidFill>
                <a:schemeClr val="bg1"/>
              </a:solidFill>
            </a:endParaRPr>
          </a:p>
          <a:p>
            <a:pPr>
              <a:buFont typeface="Wingdings" panose="05000000000000000000" pitchFamily="2" charset="2"/>
              <a:buChar char="q"/>
            </a:pPr>
            <a:r>
              <a:rPr lang="tr-TR" sz="4300" dirty="0">
                <a:solidFill>
                  <a:schemeClr val="bg1"/>
                </a:solidFill>
              </a:rPr>
              <a:t>Düz yazı türündeki metinlerin öğrenilmesinde kullanılabilecek tekrar stratejileri;</a:t>
            </a:r>
          </a:p>
          <a:p>
            <a:r>
              <a:rPr lang="tr-TR" sz="4300" dirty="0">
                <a:solidFill>
                  <a:schemeClr val="bg1"/>
                </a:solidFill>
              </a:rPr>
              <a:t>Konuyu sesli olarak tekrarlama</a:t>
            </a:r>
          </a:p>
          <a:p>
            <a:r>
              <a:rPr lang="tr-TR" sz="4300" dirty="0">
                <a:solidFill>
                  <a:schemeClr val="bg1"/>
                </a:solidFill>
              </a:rPr>
              <a:t>Yazıya aktarma</a:t>
            </a:r>
          </a:p>
          <a:p>
            <a:r>
              <a:rPr lang="tr-TR" sz="4300" dirty="0">
                <a:solidFill>
                  <a:schemeClr val="bg1"/>
                </a:solidFill>
              </a:rPr>
              <a:t>Bazı bölümleri aynen alıntılama ve yazının önemli kısımlarının altını çizmeyi kapsamaktadır. </a:t>
            </a:r>
          </a:p>
          <a:p>
            <a:pPr>
              <a:buFont typeface="Wingdings" panose="05000000000000000000" pitchFamily="2" charset="2"/>
              <a:buChar char="q"/>
            </a:pPr>
            <a:r>
              <a:rPr lang="tr-TR" sz="4300" dirty="0">
                <a:solidFill>
                  <a:schemeClr val="bg1"/>
                </a:solidFill>
              </a:rPr>
              <a:t>Sürekli tekrar, aralıklı tekrar da yapılabilir. Aralıklı tekrar sürekli tekrardan daha etkilidir.</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12611696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3200" b="1" u="sng" dirty="0" smtClean="0">
                <a:solidFill>
                  <a:schemeClr val="bg1"/>
                </a:solidFill>
              </a:rPr>
              <a:t>3-ANLAMLANDIRMAYI ARTIRAN STRATEJİLER</a:t>
            </a:r>
          </a:p>
          <a:p>
            <a:pPr>
              <a:buFont typeface="Wingdings" panose="05000000000000000000" pitchFamily="2" charset="2"/>
              <a:buChar char="q"/>
            </a:pPr>
            <a:r>
              <a:rPr lang="tr-TR" sz="3200" dirty="0" smtClean="0">
                <a:solidFill>
                  <a:schemeClr val="bg1"/>
                </a:solidFill>
              </a:rPr>
              <a:t>Bireyin kendine ya da başkalarına soru sorarak düşünme stratejisini kullanması etkili bir kodlama tekniğidir. Soru sorma okunan metnin anlaşılmasına yardım eder. Ayrıca bireyin kendi kendine soru sorması bireyin sorun çözme becerisini de kolaylaştırır.</a:t>
            </a:r>
          </a:p>
          <a:p>
            <a:pPr marL="0" indent="0">
              <a:buNone/>
            </a:pPr>
            <a:endParaRPr lang="tr-TR" sz="3200" dirty="0">
              <a:solidFill>
                <a:schemeClr val="bg1"/>
              </a:solidFill>
            </a:endParaRPr>
          </a:p>
          <a:p>
            <a:r>
              <a:rPr lang="tr-TR" sz="3200" b="1" u="sng" dirty="0" smtClean="0">
                <a:solidFill>
                  <a:schemeClr val="bg1"/>
                </a:solidFill>
              </a:rPr>
              <a:t>Benzetimler</a:t>
            </a:r>
            <a:r>
              <a:rPr lang="tr-TR" sz="3200" dirty="0" smtClean="0">
                <a:solidFill>
                  <a:schemeClr val="bg1"/>
                </a:solidFill>
              </a:rPr>
              <a:t>: Yeni bilginin önceden bilinen eski bilgiler kullanılarak, somut bir şekilde açıklanmasına yardımcı olur. Karşılaştırma kullanma da eklemlemeyi sağlayan bir başka yoldur. Karşılaştırmalar, düşünceler ya da özellikler arasındaki benzerlikleri ve ayrılıkları gösterir.</a:t>
            </a:r>
          </a:p>
          <a:p>
            <a:r>
              <a:rPr lang="tr-TR" sz="3200" b="1" u="sng" dirty="0" smtClean="0">
                <a:solidFill>
                  <a:schemeClr val="bg1"/>
                </a:solidFill>
              </a:rPr>
              <a:t>Not alma</a:t>
            </a:r>
            <a:r>
              <a:rPr lang="tr-TR" sz="3200" dirty="0" smtClean="0">
                <a:solidFill>
                  <a:schemeClr val="bg1"/>
                </a:solidFill>
              </a:rPr>
              <a:t>: Doğru bir şekilde not alınırsa yeni bilgi var olan bilgiyle etkili bir biçimde ilişkilendirilir ve işlenmiş olarak bilginin düzenlenmesine yardımcı olur. Etkili not alma, bireyin kendi cümleleri ile ana düşünceleri saptaması ve önemli düşünce ve noktaları özetleyerek, birleştirerek bir biçim oluşturmasıdır.</a:t>
            </a:r>
          </a:p>
          <a:p>
            <a:r>
              <a:rPr lang="tr-TR" sz="3200" b="1" u="sng" dirty="0" smtClean="0">
                <a:solidFill>
                  <a:schemeClr val="bg1"/>
                </a:solidFill>
              </a:rPr>
              <a:t>Özetleme</a:t>
            </a:r>
            <a:r>
              <a:rPr lang="tr-TR" sz="3200" dirty="0" smtClean="0">
                <a:solidFill>
                  <a:schemeClr val="bg1"/>
                </a:solidFill>
              </a:rPr>
              <a:t>: yazılı bir materyalin özetlenmesi etkili bir öğrenme yoludur. Özetleme ile metnin anlaşılması ve anımsanması kolaylaşır.</a:t>
            </a:r>
          </a:p>
          <a:p>
            <a:r>
              <a:rPr lang="tr-TR" sz="3200" b="1" u="sng" dirty="0" smtClean="0">
                <a:solidFill>
                  <a:schemeClr val="bg1"/>
                </a:solidFill>
              </a:rPr>
              <a:t>Ana hatlar</a:t>
            </a:r>
            <a:r>
              <a:rPr lang="tr-TR" sz="3200" dirty="0" smtClean="0">
                <a:solidFill>
                  <a:schemeClr val="bg1"/>
                </a:solidFill>
              </a:rPr>
              <a:t>: oluşturmada öğrenciler değişik konu ya da düşünceleri bazı temel düşüncelerle ilişkilendirmeyi öğrenir.  Genellikle kitaplarda her bölümün ilk sayfası ana hatları gösterir.</a:t>
            </a:r>
          </a:p>
          <a:p>
            <a:r>
              <a:rPr lang="tr-TR" sz="3200" b="1" u="sng" dirty="0" err="1" smtClean="0">
                <a:solidFill>
                  <a:schemeClr val="bg1"/>
                </a:solidFill>
              </a:rPr>
              <a:t>Şemalaştırma</a:t>
            </a:r>
            <a:r>
              <a:rPr lang="tr-TR" sz="3200" b="1" u="sng" dirty="0" smtClean="0">
                <a:solidFill>
                  <a:schemeClr val="bg1"/>
                </a:solidFill>
              </a:rPr>
              <a:t> (haritalama</a:t>
            </a:r>
            <a:r>
              <a:rPr lang="tr-TR" sz="3200" dirty="0" smtClean="0">
                <a:solidFill>
                  <a:schemeClr val="bg1"/>
                </a:solidFill>
              </a:rPr>
              <a:t>): Düşünceler arası ilişkilerin görselleştirilmesidir. Metindeki önemli düşünceler birbirleri ile ilişkilendirilir.</a:t>
            </a:r>
          </a:p>
          <a:p>
            <a:pPr>
              <a:buFont typeface="Wingdings" panose="05000000000000000000" pitchFamily="2" charset="2"/>
              <a:buChar char="q"/>
            </a:pPr>
            <a:endParaRPr lang="tr-TR" sz="3200" dirty="0">
              <a:solidFill>
                <a:schemeClr val="bg1"/>
              </a:solidFill>
            </a:endParaRPr>
          </a:p>
        </p:txBody>
      </p:sp>
    </p:spTree>
    <p:extLst>
      <p:ext uri="{BB962C8B-B14F-4D97-AF65-F5344CB8AC3E}">
        <p14:creationId xmlns:p14="http://schemas.microsoft.com/office/powerpoint/2010/main" val="12611696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 y="-13926"/>
            <a:ext cx="18002249" cy="1800227"/>
          </a:xfrm>
          <a:solidFill>
            <a:schemeClr val="tx1"/>
          </a:solidFill>
        </p:spPr>
        <p:txBody>
          <a:bodyPr>
            <a:normAutofit/>
          </a:bodyPr>
          <a:lstStyle/>
          <a:p>
            <a:r>
              <a:rPr lang="tr-TR" sz="4400" dirty="0" smtClean="0">
                <a:solidFill>
                  <a:schemeClr val="bg1"/>
                </a:solidFill>
              </a:rPr>
              <a:t>4- </a:t>
            </a:r>
            <a:r>
              <a:rPr lang="tr-TR" sz="4400" u="sng" dirty="0" smtClean="0">
                <a:solidFill>
                  <a:schemeClr val="bg1"/>
                </a:solidFill>
              </a:rPr>
              <a:t>METABİLİŞSEL DÜŞÜNME-ÜST BİLİŞ-YÜRÜTÜCÜ BİLİŞ</a:t>
            </a:r>
            <a:endParaRPr lang="tr-TR" sz="4400" u="sng" dirty="0">
              <a:solidFill>
                <a:schemeClr val="bg1"/>
              </a:solidFill>
            </a:endParaRPr>
          </a:p>
        </p:txBody>
      </p:sp>
      <p:sp>
        <p:nvSpPr>
          <p:cNvPr id="3" name="İçerik Yer Tutucusu 2"/>
          <p:cNvSpPr>
            <a:spLocks noGrp="1"/>
          </p:cNvSpPr>
          <p:nvPr>
            <p:ph idx="1"/>
          </p:nvPr>
        </p:nvSpPr>
        <p:spPr>
          <a:xfrm>
            <a:off x="2" y="1944291"/>
            <a:ext cx="18002248" cy="8857058"/>
          </a:xfrm>
          <a:solidFill>
            <a:schemeClr val="tx1"/>
          </a:solidFill>
        </p:spPr>
        <p:txBody>
          <a:bodyPr/>
          <a:lstStyle/>
          <a:p>
            <a:pPr marL="0" indent="0">
              <a:buNone/>
            </a:pPr>
            <a:endParaRPr lang="tr-TR" dirty="0" smtClean="0"/>
          </a:p>
          <a:p>
            <a:pPr marL="0" indent="0">
              <a:buNone/>
            </a:pPr>
            <a:endParaRPr lang="tr-TR" dirty="0"/>
          </a:p>
        </p:txBody>
      </p:sp>
      <p:sp>
        <p:nvSpPr>
          <p:cNvPr id="4" name="Aşağı Ok 3"/>
          <p:cNvSpPr/>
          <p:nvPr/>
        </p:nvSpPr>
        <p:spPr>
          <a:xfrm>
            <a:off x="7997165" y="172826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1872333" y="2706675"/>
            <a:ext cx="15049672" cy="707886"/>
          </a:xfrm>
          <a:prstGeom prst="rect">
            <a:avLst/>
          </a:prstGeom>
          <a:noFill/>
        </p:spPr>
        <p:txBody>
          <a:bodyPr wrap="square" rtlCol="0">
            <a:spAutoFit/>
          </a:bodyPr>
          <a:lstStyle/>
          <a:p>
            <a:r>
              <a:rPr lang="tr-TR" sz="4000" u="sng" dirty="0" smtClean="0">
                <a:solidFill>
                  <a:schemeClr val="bg1"/>
                </a:solidFill>
              </a:rPr>
              <a:t>KİŞİNİN KENDİSİNİN VE ÖĞRENME YOLLARININ FARKINA VARMASIDIR</a:t>
            </a:r>
            <a:endParaRPr lang="tr-TR" sz="4000" u="sng" dirty="0">
              <a:solidFill>
                <a:schemeClr val="bg1"/>
              </a:solidFill>
            </a:endParaRPr>
          </a:p>
        </p:txBody>
      </p:sp>
      <p:sp>
        <p:nvSpPr>
          <p:cNvPr id="6" name="Yarım Çerçeve 5"/>
          <p:cNvSpPr/>
          <p:nvPr/>
        </p:nvSpPr>
        <p:spPr>
          <a:xfrm>
            <a:off x="936229" y="3414561"/>
            <a:ext cx="2570584" cy="1626074"/>
          </a:xfrm>
          <a:prstGeom prst="halfFram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7" name="Metin kutusu 6"/>
          <p:cNvSpPr txBox="1"/>
          <p:nvPr/>
        </p:nvSpPr>
        <p:spPr>
          <a:xfrm>
            <a:off x="1" y="5040635"/>
            <a:ext cx="7704980" cy="5386090"/>
          </a:xfrm>
          <a:prstGeom prst="rect">
            <a:avLst/>
          </a:prstGeom>
          <a:solidFill>
            <a:schemeClr val="tx1"/>
          </a:solidFill>
        </p:spPr>
        <p:txBody>
          <a:bodyPr wrap="square" rtlCol="0">
            <a:spAutoFit/>
          </a:bodyPr>
          <a:lstStyle/>
          <a:p>
            <a:pPr marL="571500" indent="-571500">
              <a:buFont typeface="Wingdings" panose="05000000000000000000" pitchFamily="2" charset="2"/>
              <a:buChar char="ü"/>
            </a:pPr>
            <a:r>
              <a:rPr lang="tr-TR" dirty="0" smtClean="0">
                <a:solidFill>
                  <a:schemeClr val="bg1"/>
                </a:solidFill>
              </a:rPr>
              <a:t>Nasıl öğrendiğini izleme</a:t>
            </a:r>
          </a:p>
          <a:p>
            <a:pPr marL="571500" indent="-571500">
              <a:buFont typeface="Wingdings" panose="05000000000000000000" pitchFamily="2" charset="2"/>
              <a:buChar char="ü"/>
            </a:pPr>
            <a:r>
              <a:rPr lang="tr-TR" dirty="0" smtClean="0">
                <a:solidFill>
                  <a:schemeClr val="bg1"/>
                </a:solidFill>
              </a:rPr>
              <a:t>Öğrenme yolunu farketme</a:t>
            </a:r>
          </a:p>
          <a:p>
            <a:pPr marL="571500" indent="-571500">
              <a:buFont typeface="Wingdings" panose="05000000000000000000" pitchFamily="2" charset="2"/>
              <a:buChar char="ü"/>
            </a:pPr>
            <a:r>
              <a:rPr lang="tr-TR" dirty="0" smtClean="0">
                <a:solidFill>
                  <a:schemeClr val="bg1"/>
                </a:solidFill>
              </a:rPr>
              <a:t>Öğrenme stratejisini keşfetme</a:t>
            </a:r>
          </a:p>
          <a:p>
            <a:pPr marL="571500" indent="-571500">
              <a:buFont typeface="Wingdings" panose="05000000000000000000" pitchFamily="2" charset="2"/>
              <a:buChar char="ü"/>
            </a:pPr>
            <a:r>
              <a:rPr lang="tr-TR" dirty="0" smtClean="0">
                <a:solidFill>
                  <a:schemeClr val="bg1"/>
                </a:solidFill>
              </a:rPr>
              <a:t>Öğrenme sürecini planlama</a:t>
            </a:r>
          </a:p>
          <a:p>
            <a:pPr marL="571500" indent="-571500">
              <a:buFont typeface="Wingdings" panose="05000000000000000000" pitchFamily="2" charset="2"/>
              <a:buChar char="ü"/>
            </a:pPr>
            <a:r>
              <a:rPr lang="tr-TR" dirty="0" smtClean="0">
                <a:solidFill>
                  <a:schemeClr val="bg1"/>
                </a:solidFill>
              </a:rPr>
              <a:t>Kendini düzenleme</a:t>
            </a:r>
          </a:p>
          <a:p>
            <a:pPr marL="571500" indent="-571500">
              <a:buFont typeface="Wingdings" panose="05000000000000000000" pitchFamily="2" charset="2"/>
              <a:buChar char="ü"/>
            </a:pPr>
            <a:r>
              <a:rPr lang="tr-TR" dirty="0" smtClean="0">
                <a:solidFill>
                  <a:schemeClr val="bg1"/>
                </a:solidFill>
              </a:rPr>
              <a:t>Kendini kontrol etme</a:t>
            </a:r>
          </a:p>
          <a:p>
            <a:pPr marL="571500" indent="-571500">
              <a:buFont typeface="Wingdings" panose="05000000000000000000" pitchFamily="2" charset="2"/>
              <a:buChar char="ü"/>
            </a:pPr>
            <a:r>
              <a:rPr lang="tr-TR" dirty="0" smtClean="0">
                <a:solidFill>
                  <a:schemeClr val="bg1"/>
                </a:solidFill>
              </a:rPr>
              <a:t>Kendini değerlendirme</a:t>
            </a:r>
          </a:p>
          <a:p>
            <a:pPr marL="571500" indent="-571500">
              <a:buFont typeface="Wingdings" panose="05000000000000000000" pitchFamily="2" charset="2"/>
              <a:buChar char="ü"/>
            </a:pPr>
            <a:r>
              <a:rPr lang="tr-TR" dirty="0" smtClean="0">
                <a:solidFill>
                  <a:schemeClr val="bg1"/>
                </a:solidFill>
              </a:rPr>
              <a:t>özdeğerlendirme</a:t>
            </a:r>
            <a:endParaRPr lang="tr-TR" dirty="0">
              <a:solidFill>
                <a:schemeClr val="bg1"/>
              </a:solidFill>
            </a:endParaRPr>
          </a:p>
        </p:txBody>
      </p:sp>
      <p:sp>
        <p:nvSpPr>
          <p:cNvPr id="9" name="Sağ Ok 8"/>
          <p:cNvSpPr/>
          <p:nvPr/>
        </p:nvSpPr>
        <p:spPr>
          <a:xfrm>
            <a:off x="7314867" y="6598519"/>
            <a:ext cx="2082301" cy="484632"/>
          </a:xfrm>
          <a:prstGeom prst="rightArrow">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Metin kutusu 9"/>
          <p:cNvSpPr txBox="1"/>
          <p:nvPr/>
        </p:nvSpPr>
        <p:spPr>
          <a:xfrm>
            <a:off x="9577189" y="5760715"/>
            <a:ext cx="6048672" cy="1415772"/>
          </a:xfrm>
          <a:prstGeom prst="rect">
            <a:avLst/>
          </a:prstGeom>
          <a:noFill/>
        </p:spPr>
        <p:txBody>
          <a:bodyPr wrap="square" rtlCol="0">
            <a:spAutoFit/>
          </a:bodyPr>
          <a:lstStyle/>
          <a:p>
            <a:r>
              <a:rPr lang="tr-TR" dirty="0" smtClean="0">
                <a:solidFill>
                  <a:schemeClr val="bg1"/>
                </a:solidFill>
              </a:rPr>
              <a:t>KENDİ HAKKINDA FARKINDALIK </a:t>
            </a:r>
            <a:endParaRPr lang="tr-TR" dirty="0">
              <a:solidFill>
                <a:schemeClr val="bg1"/>
              </a:solidFill>
            </a:endParaRPr>
          </a:p>
        </p:txBody>
      </p:sp>
    </p:spTree>
    <p:extLst>
      <p:ext uri="{BB962C8B-B14F-4D97-AF65-F5344CB8AC3E}">
        <p14:creationId xmlns:p14="http://schemas.microsoft.com/office/powerpoint/2010/main" val="35957969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8613"/>
            <a:ext cx="18002250" cy="10801350"/>
          </a:xfrm>
          <a:solidFill>
            <a:schemeClr val="tx1"/>
          </a:solidFill>
        </p:spPr>
        <p:txBody>
          <a:bodyPr>
            <a:normAutofit/>
          </a:bodyPr>
          <a:lstStyle/>
          <a:p>
            <a:pPr marL="0" indent="0">
              <a:buNone/>
            </a:pPr>
            <a:r>
              <a:rPr lang="tr-TR" sz="4400" dirty="0" smtClean="0">
                <a:solidFill>
                  <a:schemeClr val="bg1"/>
                </a:solidFill>
              </a:rPr>
              <a:t>                             </a:t>
            </a:r>
            <a:r>
              <a:rPr lang="tr-TR" sz="4400" b="1" u="sng" dirty="0" smtClean="0">
                <a:solidFill>
                  <a:schemeClr val="bg1"/>
                </a:solidFill>
              </a:rPr>
              <a:t>5-DUYUŞSAL STRATEJİLER</a:t>
            </a:r>
          </a:p>
          <a:p>
            <a:pPr>
              <a:buFont typeface="Wingdings" panose="05000000000000000000" pitchFamily="2" charset="2"/>
              <a:buChar char="q"/>
            </a:pPr>
            <a:r>
              <a:rPr lang="tr-TR" sz="4400" dirty="0" smtClean="0">
                <a:solidFill>
                  <a:schemeClr val="bg1"/>
                </a:solidFill>
              </a:rPr>
              <a:t>Öğrenmede duygusal ya da </a:t>
            </a:r>
            <a:r>
              <a:rPr lang="tr-TR" sz="4400" dirty="0" err="1" smtClean="0">
                <a:solidFill>
                  <a:schemeClr val="bg1"/>
                </a:solidFill>
              </a:rPr>
              <a:t>güdüsel</a:t>
            </a:r>
            <a:r>
              <a:rPr lang="tr-TR" sz="4400" dirty="0" smtClean="0">
                <a:solidFill>
                  <a:schemeClr val="bg1"/>
                </a:solidFill>
              </a:rPr>
              <a:t> etmenlerde oluşan engelleri ortadan kaldırmak için kullanılan stratejilerdir.</a:t>
            </a:r>
          </a:p>
          <a:p>
            <a:pPr>
              <a:buFont typeface="Wingdings" panose="05000000000000000000" pitchFamily="2" charset="2"/>
              <a:buChar char="q"/>
            </a:pPr>
            <a:r>
              <a:rPr lang="tr-TR" sz="4400" dirty="0" smtClean="0">
                <a:solidFill>
                  <a:schemeClr val="bg1"/>
                </a:solidFill>
              </a:rPr>
              <a:t>Öğrencinin öğrenme ortamını düzenlemesi. Örneğin kütüphanede sessiz bir yer bulması, belirli bir </a:t>
            </a:r>
            <a:r>
              <a:rPr lang="tr-TR" sz="4400" dirty="0" err="1" smtClean="0">
                <a:solidFill>
                  <a:schemeClr val="bg1"/>
                </a:solidFill>
              </a:rPr>
              <a:t>yoll</a:t>
            </a:r>
            <a:r>
              <a:rPr lang="tr-TR" sz="4400" dirty="0" smtClean="0">
                <a:solidFill>
                  <a:schemeClr val="bg1"/>
                </a:solidFill>
              </a:rPr>
              <a:t> çalışma masasını düzenlemesi</a:t>
            </a:r>
          </a:p>
          <a:p>
            <a:pPr>
              <a:buFont typeface="Wingdings" panose="05000000000000000000" pitchFamily="2" charset="2"/>
              <a:buChar char="q"/>
            </a:pPr>
            <a:r>
              <a:rPr lang="tr-TR" sz="4400" dirty="0" smtClean="0">
                <a:solidFill>
                  <a:schemeClr val="bg1"/>
                </a:solidFill>
              </a:rPr>
              <a:t>Bu benim için önemli mi, bu benim için şimdi ve gelecekte değeri nedir, bunu neden öğrenmem gerekir? Bu soruları olumlu yanıtlama, ilgiyi sürdürmeye ve öğrenme </a:t>
            </a:r>
            <a:r>
              <a:rPr lang="tr-TR" sz="4400" dirty="0">
                <a:solidFill>
                  <a:schemeClr val="bg1"/>
                </a:solidFill>
              </a:rPr>
              <a:t>c</a:t>
            </a:r>
            <a:r>
              <a:rPr lang="tr-TR" sz="4400" dirty="0" smtClean="0">
                <a:solidFill>
                  <a:schemeClr val="bg1"/>
                </a:solidFill>
              </a:rPr>
              <a:t>oşkusuna yardımcı olur.</a:t>
            </a:r>
          </a:p>
          <a:p>
            <a:pPr>
              <a:buFont typeface="Wingdings" panose="05000000000000000000" pitchFamily="2" charset="2"/>
              <a:buChar char="q"/>
            </a:pPr>
            <a:r>
              <a:rPr lang="tr-TR" sz="4400" dirty="0" smtClean="0">
                <a:solidFill>
                  <a:schemeClr val="bg1"/>
                </a:solidFill>
              </a:rPr>
              <a:t>Güven, öğrenmede çaba harcama ve amaca ulaşmada bireyin inançlarından ortaya çıkar. Olumlu öz konuşmalar, güvenin sağlanmasında ve sürdürülmesinde etkilidir.</a:t>
            </a:r>
          </a:p>
          <a:p>
            <a:pPr>
              <a:buFont typeface="Wingdings" panose="05000000000000000000" pitchFamily="2" charset="2"/>
              <a:buChar char="q"/>
            </a:pPr>
            <a:r>
              <a:rPr lang="tr-TR" sz="4400" dirty="0" smtClean="0">
                <a:solidFill>
                  <a:schemeClr val="bg1"/>
                </a:solidFill>
              </a:rPr>
              <a:t>Güveni olumsuz etkileyen etmenler ise kaygı, test kaygısı, verilen görevi iyi yapamama korkusudur.</a:t>
            </a:r>
          </a:p>
          <a:p>
            <a:pPr>
              <a:buFont typeface="Wingdings" panose="05000000000000000000" pitchFamily="2" charset="2"/>
              <a:buChar char="q"/>
            </a:pPr>
            <a:endParaRPr lang="tr-TR" sz="3200" dirty="0">
              <a:solidFill>
                <a:schemeClr val="bg1"/>
              </a:solidFill>
            </a:endParaRPr>
          </a:p>
        </p:txBody>
      </p:sp>
    </p:spTree>
    <p:extLst>
      <p:ext uri="{BB962C8B-B14F-4D97-AF65-F5344CB8AC3E}">
        <p14:creationId xmlns:p14="http://schemas.microsoft.com/office/powerpoint/2010/main" val="19708397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endParaRPr lang="tr-TR" sz="3200" dirty="0" smtClean="0">
              <a:solidFill>
                <a:schemeClr val="bg1"/>
              </a:solidFill>
            </a:endParaRPr>
          </a:p>
          <a:p>
            <a:pPr marL="0" indent="0">
              <a:buNone/>
            </a:pPr>
            <a:endParaRPr lang="tr-TR" sz="3200" dirty="0">
              <a:solidFill>
                <a:schemeClr val="bg1"/>
              </a:solidFill>
            </a:endParaRPr>
          </a:p>
          <a:p>
            <a:pPr marL="0" indent="0" algn="ctr">
              <a:buNone/>
            </a:pPr>
            <a:r>
              <a:rPr lang="tr-TR" sz="3200" dirty="0" smtClean="0">
                <a:solidFill>
                  <a:schemeClr val="bg1"/>
                </a:solidFill>
              </a:rPr>
              <a:t>  </a:t>
            </a:r>
            <a:r>
              <a:rPr lang="tr-TR" sz="7200" b="1" u="sng" dirty="0" smtClean="0">
                <a:solidFill>
                  <a:schemeClr val="bg1"/>
                </a:solidFill>
              </a:rPr>
              <a:t>ÖĞRETİM İLKELERİ </a:t>
            </a:r>
          </a:p>
          <a:p>
            <a:pPr marL="0" indent="0" algn="ctr">
              <a:buNone/>
            </a:pPr>
            <a:r>
              <a:rPr lang="tr-TR" sz="7200" b="1" u="sng" dirty="0" smtClean="0">
                <a:solidFill>
                  <a:schemeClr val="bg1"/>
                </a:solidFill>
              </a:rPr>
              <a:t>Temel amaç; </a:t>
            </a:r>
          </a:p>
          <a:p>
            <a:pPr marL="0" indent="0" algn="ctr">
              <a:buNone/>
            </a:pPr>
            <a:r>
              <a:rPr lang="tr-TR" sz="7200" b="1" u="sng" dirty="0" smtClean="0">
                <a:solidFill>
                  <a:schemeClr val="bg1"/>
                </a:solidFill>
              </a:rPr>
              <a:t>etkili, kalıcı öğrenmeler </a:t>
            </a:r>
          </a:p>
          <a:p>
            <a:pPr marL="0" indent="0" algn="ctr">
              <a:buNone/>
            </a:pPr>
            <a:r>
              <a:rPr lang="tr-TR" sz="7200" b="1" u="sng" dirty="0" smtClean="0">
                <a:solidFill>
                  <a:schemeClr val="bg1"/>
                </a:solidFill>
              </a:rPr>
              <a:t>gerçekleştirmektir. </a:t>
            </a:r>
          </a:p>
        </p:txBody>
      </p:sp>
    </p:spTree>
    <p:extLst>
      <p:ext uri="{BB962C8B-B14F-4D97-AF65-F5344CB8AC3E}">
        <p14:creationId xmlns:p14="http://schemas.microsoft.com/office/powerpoint/2010/main" val="1722468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a:bodyPr>
          <a:lstStyle/>
          <a:p>
            <a:pPr>
              <a:buNone/>
            </a:pPr>
            <a:r>
              <a:rPr lang="tr-TR" sz="6000" b="1" dirty="0" smtClean="0">
                <a:solidFill>
                  <a:schemeClr val="bg1"/>
                </a:solidFill>
              </a:rPr>
              <a:t>      </a:t>
            </a:r>
            <a:r>
              <a:rPr lang="tr-TR" sz="3600" b="1" dirty="0" smtClean="0">
                <a:solidFill>
                  <a:schemeClr val="bg1"/>
                </a:solidFill>
              </a:rPr>
              <a:t>düzeye uygunluk------ </a:t>
            </a:r>
            <a:r>
              <a:rPr lang="tr-TR" sz="3600" b="1" u="sng" dirty="0" smtClean="0">
                <a:solidFill>
                  <a:schemeClr val="bg1"/>
                </a:solidFill>
              </a:rPr>
              <a:t>ÖĞRENCİYE GÖRELİK İLKESİ----çocuğa görelik</a:t>
            </a:r>
            <a:endParaRPr lang="tr-TR" sz="3600" b="1" u="sng" dirty="0">
              <a:solidFill>
                <a:schemeClr val="bg1"/>
              </a:solidFill>
            </a:endParaRPr>
          </a:p>
        </p:txBody>
      </p:sp>
      <p:sp>
        <p:nvSpPr>
          <p:cNvPr id="5" name="4 Yarım Çerçeve"/>
          <p:cNvSpPr/>
          <p:nvPr/>
        </p:nvSpPr>
        <p:spPr>
          <a:xfrm>
            <a:off x="1000069" y="971519"/>
            <a:ext cx="5414994" cy="785818"/>
          </a:xfrm>
          <a:prstGeom prst="half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7" name="6 Metin kutusu"/>
          <p:cNvSpPr txBox="1"/>
          <p:nvPr/>
        </p:nvSpPr>
        <p:spPr>
          <a:xfrm>
            <a:off x="857193" y="1828775"/>
            <a:ext cx="5357850" cy="2308324"/>
          </a:xfrm>
          <a:prstGeom prst="rect">
            <a:avLst/>
          </a:prstGeom>
          <a:noFill/>
        </p:spPr>
        <p:txBody>
          <a:bodyPr wrap="square" rtlCol="0">
            <a:spAutoFit/>
          </a:bodyPr>
          <a:lstStyle/>
          <a:p>
            <a:r>
              <a:rPr lang="tr-TR" sz="3600" dirty="0" smtClean="0">
                <a:solidFill>
                  <a:schemeClr val="bg1"/>
                </a:solidFill>
              </a:rPr>
              <a:t>Öğrenciler arasındaki bireysel </a:t>
            </a:r>
            <a:r>
              <a:rPr lang="tr-TR" sz="3600" dirty="0" smtClean="0">
                <a:solidFill>
                  <a:schemeClr val="bg1"/>
                </a:solidFill>
              </a:rPr>
              <a:t>farklılıkların  </a:t>
            </a:r>
            <a:r>
              <a:rPr lang="tr-TR" sz="3600" dirty="0" smtClean="0">
                <a:solidFill>
                  <a:schemeClr val="bg1"/>
                </a:solidFill>
              </a:rPr>
              <a:t>göz önünde bulundurulmasıdır.</a:t>
            </a:r>
          </a:p>
          <a:p>
            <a:r>
              <a:rPr lang="tr-TR" sz="3600" dirty="0" smtClean="0">
                <a:solidFill>
                  <a:schemeClr val="bg1"/>
                </a:solidFill>
              </a:rPr>
              <a:t>  </a:t>
            </a:r>
            <a:endParaRPr lang="tr-TR" sz="3600" dirty="0">
              <a:solidFill>
                <a:schemeClr val="bg1"/>
              </a:solidFill>
            </a:endParaRPr>
          </a:p>
        </p:txBody>
      </p:sp>
      <p:sp>
        <p:nvSpPr>
          <p:cNvPr id="9" name="8 Yarım Çerçeve"/>
          <p:cNvSpPr/>
          <p:nvPr/>
        </p:nvSpPr>
        <p:spPr>
          <a:xfrm flipH="1">
            <a:off x="9001125" y="971519"/>
            <a:ext cx="6429420" cy="857256"/>
          </a:xfrm>
          <a:prstGeom prst="half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0" name="9 Metin kutusu"/>
          <p:cNvSpPr txBox="1"/>
          <p:nvPr/>
        </p:nvSpPr>
        <p:spPr>
          <a:xfrm>
            <a:off x="10001257" y="2614593"/>
            <a:ext cx="7143800" cy="1754326"/>
          </a:xfrm>
          <a:prstGeom prst="rect">
            <a:avLst/>
          </a:prstGeom>
          <a:noFill/>
        </p:spPr>
        <p:txBody>
          <a:bodyPr wrap="square" rtlCol="0">
            <a:spAutoFit/>
          </a:bodyPr>
          <a:lstStyle/>
          <a:p>
            <a:r>
              <a:rPr lang="tr-TR" sz="3600" dirty="0" smtClean="0">
                <a:solidFill>
                  <a:schemeClr val="bg1"/>
                </a:solidFill>
              </a:rPr>
              <a:t>Öğrencilerin ilgi, ihtiyaç ve beklentilerinin dikkate alınmasıdır.</a:t>
            </a:r>
          </a:p>
          <a:p>
            <a:endParaRPr lang="tr-TR" sz="3600" dirty="0">
              <a:solidFill>
                <a:schemeClr val="bg1"/>
              </a:solidFill>
            </a:endParaRPr>
          </a:p>
        </p:txBody>
      </p:sp>
      <p:sp>
        <p:nvSpPr>
          <p:cNvPr id="11" name="10 Metin kutusu"/>
          <p:cNvSpPr txBox="1"/>
          <p:nvPr/>
        </p:nvSpPr>
        <p:spPr>
          <a:xfrm>
            <a:off x="571441" y="3543287"/>
            <a:ext cx="6429420" cy="2308324"/>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Çocuktan hareke et.</a:t>
            </a:r>
          </a:p>
          <a:p>
            <a:pPr>
              <a:buFont typeface="Wingdings" pitchFamily="2" charset="2"/>
              <a:buChar char="ü"/>
            </a:pPr>
            <a:r>
              <a:rPr lang="tr-TR" sz="3600" dirty="0" smtClean="0">
                <a:solidFill>
                  <a:schemeClr val="bg1"/>
                </a:solidFill>
              </a:rPr>
              <a:t>Öğrenciyi merkeze al.</a:t>
            </a:r>
          </a:p>
          <a:p>
            <a:pPr>
              <a:buFont typeface="Wingdings" pitchFamily="2" charset="2"/>
              <a:buChar char="ü"/>
            </a:pPr>
            <a:r>
              <a:rPr lang="tr-TR" sz="3600" dirty="0" smtClean="0">
                <a:solidFill>
                  <a:schemeClr val="bg1"/>
                </a:solidFill>
              </a:rPr>
              <a:t>Öğretimi bireyselleştir.</a:t>
            </a:r>
          </a:p>
          <a:p>
            <a:pPr>
              <a:buFont typeface="Wingdings" pitchFamily="2" charset="2"/>
              <a:buChar char="ü"/>
            </a:pPr>
            <a:endParaRPr lang="tr-TR" sz="3600" dirty="0" smtClean="0">
              <a:solidFill>
                <a:schemeClr val="bg1"/>
              </a:solidFill>
            </a:endParaRPr>
          </a:p>
        </p:txBody>
      </p:sp>
      <p:sp>
        <p:nvSpPr>
          <p:cNvPr id="12" name="11 Sağ Ok"/>
          <p:cNvSpPr/>
          <p:nvPr/>
        </p:nvSpPr>
        <p:spPr>
          <a:xfrm>
            <a:off x="5000597" y="4043353"/>
            <a:ext cx="2571768" cy="57150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Metin kutusu"/>
          <p:cNvSpPr txBox="1"/>
          <p:nvPr/>
        </p:nvSpPr>
        <p:spPr>
          <a:xfrm>
            <a:off x="7715178" y="3900477"/>
            <a:ext cx="10287072" cy="1200329"/>
          </a:xfrm>
          <a:prstGeom prst="rect">
            <a:avLst/>
          </a:prstGeom>
          <a:noFill/>
        </p:spPr>
        <p:txBody>
          <a:bodyPr wrap="square" rtlCol="0">
            <a:spAutoFit/>
          </a:bodyPr>
          <a:lstStyle/>
          <a:p>
            <a:r>
              <a:rPr lang="tr-TR" sz="3600" dirty="0" smtClean="0">
                <a:solidFill>
                  <a:schemeClr val="bg1"/>
                </a:solidFill>
              </a:rPr>
              <a:t>Her insan ayrı bir dünyadır unutma.</a:t>
            </a:r>
          </a:p>
          <a:p>
            <a:r>
              <a:rPr lang="tr-TR" sz="3600" dirty="0" smtClean="0">
                <a:solidFill>
                  <a:schemeClr val="bg1"/>
                </a:solidFill>
              </a:rPr>
              <a:t>Öğrenme parmak izi kadar kişiye özgüdür unutma </a:t>
            </a:r>
            <a:endParaRPr lang="tr-TR" sz="3600" dirty="0">
              <a:solidFill>
                <a:schemeClr val="bg1"/>
              </a:solidFill>
            </a:endParaRPr>
          </a:p>
        </p:txBody>
      </p:sp>
      <p:sp>
        <p:nvSpPr>
          <p:cNvPr id="14" name="13 Metin kutusu"/>
          <p:cNvSpPr txBox="1"/>
          <p:nvPr/>
        </p:nvSpPr>
        <p:spPr>
          <a:xfrm>
            <a:off x="571441" y="5757865"/>
            <a:ext cx="7643866" cy="3416320"/>
          </a:xfrm>
          <a:prstGeom prst="rect">
            <a:avLst/>
          </a:prstGeom>
          <a:noFill/>
        </p:spPr>
        <p:txBody>
          <a:bodyPr wrap="square" rtlCol="0">
            <a:spAutoFit/>
          </a:bodyPr>
          <a:lstStyle/>
          <a:p>
            <a:pPr>
              <a:buFont typeface="Wingdings" pitchFamily="2" charset="2"/>
              <a:buChar char="v"/>
            </a:pPr>
            <a:r>
              <a:rPr lang="tr-TR" sz="3600" dirty="0" smtClean="0">
                <a:solidFill>
                  <a:schemeClr val="bg1"/>
                </a:solidFill>
              </a:rPr>
              <a:t>Bir öğretmenin sınıfında yavaş ve hızlı öğrenen öğrencileri dikkate alarak etkinlikler planlaması.</a:t>
            </a:r>
          </a:p>
          <a:p>
            <a:pPr>
              <a:buFont typeface="Wingdings" pitchFamily="2" charset="2"/>
              <a:buChar char="v"/>
            </a:pPr>
            <a:r>
              <a:rPr lang="tr-TR" sz="3600" dirty="0" smtClean="0">
                <a:solidFill>
                  <a:schemeClr val="bg1"/>
                </a:solidFill>
              </a:rPr>
              <a:t>Öğrencilerin öğrenme stillerine uygun çeşitli etkinlikler planlama bu ilkeyi dikkate almayı ifade eder.</a:t>
            </a:r>
            <a:endParaRPr lang="tr-TR" sz="3600" dirty="0">
              <a:solidFill>
                <a:schemeClr val="bg1"/>
              </a:solidFill>
            </a:endParaRPr>
          </a:p>
        </p:txBody>
      </p:sp>
      <p:sp>
        <p:nvSpPr>
          <p:cNvPr id="15" name="14 Metin kutusu"/>
          <p:cNvSpPr txBox="1"/>
          <p:nvPr/>
        </p:nvSpPr>
        <p:spPr>
          <a:xfrm>
            <a:off x="9286877" y="5614989"/>
            <a:ext cx="7643866" cy="5078313"/>
          </a:xfrm>
          <a:prstGeom prst="rect">
            <a:avLst/>
          </a:prstGeom>
          <a:noFill/>
        </p:spPr>
        <p:txBody>
          <a:bodyPr wrap="square" rtlCol="0">
            <a:spAutoFit/>
          </a:bodyPr>
          <a:lstStyle/>
          <a:p>
            <a:pPr>
              <a:buFont typeface="Wingdings" pitchFamily="2" charset="2"/>
              <a:buChar char="v"/>
            </a:pPr>
            <a:r>
              <a:rPr lang="tr-TR" sz="3600" dirty="0" smtClean="0">
                <a:solidFill>
                  <a:schemeClr val="bg1"/>
                </a:solidFill>
              </a:rPr>
              <a:t>Aynı yaş grubunda olsalar bile, her öğrencinin ilgi, yetenek, zeka seviyesi, fizyolojik ve ruhsal özellikler bakımından farklı olduğunu kabul etmeyi ve programı bu şekilde düzenlemeyi gerektirir. </a:t>
            </a:r>
          </a:p>
          <a:p>
            <a:pPr>
              <a:buFont typeface="Wingdings" pitchFamily="2" charset="2"/>
              <a:buChar char="v"/>
            </a:pPr>
            <a:endParaRPr lang="tr-TR" sz="3600" dirty="0" smtClean="0">
              <a:solidFill>
                <a:schemeClr val="bg1"/>
              </a:solidFill>
            </a:endParaRPr>
          </a:p>
          <a:p>
            <a:pPr>
              <a:buFont typeface="Wingdings" pitchFamily="2" charset="2"/>
              <a:buChar char="v"/>
            </a:pPr>
            <a:r>
              <a:rPr lang="tr-TR" sz="3600" dirty="0" smtClean="0">
                <a:solidFill>
                  <a:schemeClr val="bg1"/>
                </a:solidFill>
              </a:rPr>
              <a:t>HER ÖĞRENCİNİN HAZIRBULUNUŞLUK DÜZEYİNİN DİKKATE ALINMASIDIR.</a:t>
            </a:r>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3200" dirty="0" smtClean="0">
                <a:solidFill>
                  <a:schemeClr val="bg1"/>
                </a:solidFill>
              </a:rPr>
              <a:t>Aruz vezninin öğrenimi için hece ölçüsü kolaylaştırıcıdır ancak ön koşul bir öğrenme değildir. Bununla birlikte hece ölçüsünün özellikleri ortaokulda verilirken aruz vezni ise lise düzeyinde sezdirilmektedir.</a:t>
            </a:r>
          </a:p>
          <a:p>
            <a:pPr marL="0" indent="0">
              <a:buNone/>
            </a:pPr>
            <a:endParaRPr lang="tr-TR" sz="3200" dirty="0">
              <a:solidFill>
                <a:schemeClr val="bg1"/>
              </a:solidFill>
            </a:endParaRPr>
          </a:p>
          <a:p>
            <a:pPr marL="0" indent="0">
              <a:buNone/>
            </a:pPr>
            <a:r>
              <a:rPr lang="tr-TR" sz="3200" dirty="0" smtClean="0">
                <a:solidFill>
                  <a:schemeClr val="bg1"/>
                </a:solidFill>
              </a:rPr>
              <a:t>Buna göre vezin türlerinin özelliklerinin farklı düzeylerde verilmesi, planlamadaki öğretim ilkelerinden hangisiyle daha çok ilişkilidir?</a:t>
            </a:r>
          </a:p>
          <a:p>
            <a:pPr marL="0" indent="0">
              <a:buNone/>
            </a:pPr>
            <a:endParaRPr lang="tr-TR" sz="3200" dirty="0">
              <a:solidFill>
                <a:schemeClr val="bg1"/>
              </a:solidFill>
            </a:endParaRPr>
          </a:p>
          <a:p>
            <a:pPr marL="514350" indent="-514350">
              <a:buFont typeface="+mj-lt"/>
              <a:buAutoNum type="alphaUcPeriod"/>
            </a:pPr>
            <a:r>
              <a:rPr lang="tr-TR" sz="3200" dirty="0" smtClean="0">
                <a:solidFill>
                  <a:schemeClr val="bg1"/>
                </a:solidFill>
              </a:rPr>
              <a:t>Öğrenciye görelik</a:t>
            </a:r>
          </a:p>
          <a:p>
            <a:pPr marL="514350" indent="-514350">
              <a:buFont typeface="+mj-lt"/>
              <a:buAutoNum type="alphaUcPeriod"/>
            </a:pPr>
            <a:r>
              <a:rPr lang="tr-TR" sz="3200" dirty="0" smtClean="0">
                <a:solidFill>
                  <a:schemeClr val="bg1"/>
                </a:solidFill>
              </a:rPr>
              <a:t>Bilinenden bilinmeyene</a:t>
            </a:r>
          </a:p>
          <a:p>
            <a:pPr marL="514350" indent="-514350">
              <a:buFont typeface="+mj-lt"/>
              <a:buAutoNum type="alphaUcPeriod"/>
            </a:pPr>
            <a:r>
              <a:rPr lang="tr-TR" sz="3200" dirty="0" err="1" smtClean="0">
                <a:solidFill>
                  <a:schemeClr val="bg1"/>
                </a:solidFill>
              </a:rPr>
              <a:t>Hayatilik</a:t>
            </a:r>
            <a:endParaRPr lang="tr-TR" sz="3200" dirty="0" smtClean="0">
              <a:solidFill>
                <a:schemeClr val="bg1"/>
              </a:solidFill>
            </a:endParaRPr>
          </a:p>
          <a:p>
            <a:pPr marL="514350" indent="-514350">
              <a:buFont typeface="+mj-lt"/>
              <a:buAutoNum type="alphaUcPeriod"/>
            </a:pPr>
            <a:r>
              <a:rPr lang="tr-TR" sz="3200" dirty="0" smtClean="0">
                <a:solidFill>
                  <a:schemeClr val="bg1"/>
                </a:solidFill>
              </a:rPr>
              <a:t>Yakından uzağa</a:t>
            </a:r>
          </a:p>
          <a:p>
            <a:pPr marL="514350" indent="-514350">
              <a:buFont typeface="+mj-lt"/>
              <a:buAutoNum type="alphaUcPeriod"/>
            </a:pPr>
            <a:r>
              <a:rPr lang="tr-TR" sz="3200" dirty="0" smtClean="0">
                <a:solidFill>
                  <a:schemeClr val="bg1"/>
                </a:solidFill>
              </a:rPr>
              <a:t>Somuttan soyuta </a:t>
            </a:r>
          </a:p>
          <a:p>
            <a:pPr marL="0" indent="0">
              <a:buNone/>
            </a:pPr>
            <a:endParaRPr lang="tr-TR" sz="3200" dirty="0">
              <a:solidFill>
                <a:schemeClr val="bg1"/>
              </a:solidFill>
            </a:endParaRPr>
          </a:p>
          <a:p>
            <a:pPr marL="0" indent="0">
              <a:buNone/>
            </a:pPr>
            <a:r>
              <a:rPr lang="tr-TR" sz="3200" dirty="0" smtClean="0">
                <a:solidFill>
                  <a:schemeClr val="bg1"/>
                </a:solidFill>
              </a:rPr>
              <a:t>                                            2016 ÖABT EDEBİYAT 46. </a:t>
            </a:r>
            <a:r>
              <a:rPr lang="tr-TR" sz="3200" smtClean="0">
                <a:solidFill>
                  <a:schemeClr val="bg1"/>
                </a:solidFill>
              </a:rPr>
              <a:t>SORU cevap A</a:t>
            </a: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31614847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16-Öğrenme-öğretme sürecini, öğrencilerin ilgi ve ihtiyaçlarını merkeze alarak gerçekleştirmek isteyen bir öğretmen, aşağıdakilerden öncelikle hangisini yapmalıdır?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Sınıftaki tüm öğrencileri konuşmaya teşvik etme</a:t>
            </a:r>
          </a:p>
          <a:p>
            <a:pPr marL="514350" indent="-514350">
              <a:buFont typeface="+mj-lt"/>
              <a:buAutoNum type="alphaUcPeriod"/>
            </a:pPr>
            <a:r>
              <a:rPr lang="tr-TR" sz="4400" dirty="0" smtClean="0">
                <a:solidFill>
                  <a:schemeClr val="bg1"/>
                </a:solidFill>
              </a:rPr>
              <a:t>Soru cevap yöntemini kullanma</a:t>
            </a:r>
          </a:p>
          <a:p>
            <a:pPr marL="514350" indent="-514350">
              <a:buFont typeface="+mj-lt"/>
              <a:buAutoNum type="alphaUcPeriod"/>
            </a:pPr>
            <a:r>
              <a:rPr lang="tr-TR" sz="4400" dirty="0" smtClean="0">
                <a:solidFill>
                  <a:schemeClr val="bg1"/>
                </a:solidFill>
              </a:rPr>
              <a:t>Öğrenci sorunlarının çözümünde ailelerden destek alma</a:t>
            </a:r>
          </a:p>
          <a:p>
            <a:pPr marL="514350" indent="-514350">
              <a:buFont typeface="+mj-lt"/>
              <a:buAutoNum type="alphaUcPeriod"/>
            </a:pPr>
            <a:r>
              <a:rPr lang="tr-TR" sz="4400" dirty="0" smtClean="0">
                <a:solidFill>
                  <a:schemeClr val="bg1"/>
                </a:solidFill>
              </a:rPr>
              <a:t>Öğrencilerin </a:t>
            </a:r>
            <a:r>
              <a:rPr lang="tr-TR" sz="4400" dirty="0" err="1" smtClean="0">
                <a:solidFill>
                  <a:schemeClr val="bg1"/>
                </a:solidFill>
              </a:rPr>
              <a:t>hazırbulunuşluk</a:t>
            </a:r>
            <a:r>
              <a:rPr lang="tr-TR" sz="4400" dirty="0" smtClean="0">
                <a:solidFill>
                  <a:schemeClr val="bg1"/>
                </a:solidFill>
              </a:rPr>
              <a:t> düzeyini dikkate alma</a:t>
            </a:r>
          </a:p>
          <a:p>
            <a:pPr marL="514350" indent="-514350">
              <a:buFont typeface="+mj-lt"/>
              <a:buAutoNum type="alphaUcPeriod"/>
            </a:pPr>
            <a:r>
              <a:rPr lang="tr-TR" sz="4400" dirty="0" smtClean="0">
                <a:solidFill>
                  <a:schemeClr val="bg1"/>
                </a:solidFill>
              </a:rPr>
              <a:t>İş birliğine dayalı öğrenme yaklaşımını dikkate alma.</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r>
              <a:rPr lang="tr-TR" sz="4400" dirty="0" smtClean="0">
                <a:solidFill>
                  <a:schemeClr val="bg1"/>
                </a:solidFill>
              </a:rPr>
              <a:t>                                               </a:t>
            </a:r>
            <a:r>
              <a:rPr lang="tr-TR" sz="4400" b="1" u="sng" dirty="0" smtClean="0">
                <a:solidFill>
                  <a:schemeClr val="bg1"/>
                </a:solidFill>
              </a:rPr>
              <a:t>EĞİTİM SİSTEMİNİN SÜREÇ ÖGESİ</a:t>
            </a:r>
          </a:p>
          <a:p>
            <a:pPr>
              <a:buFont typeface="Wingdings" panose="05000000000000000000" pitchFamily="2" charset="2"/>
              <a:buChar char="q"/>
            </a:pPr>
            <a:r>
              <a:rPr lang="tr-TR" sz="4400" dirty="0" smtClean="0">
                <a:solidFill>
                  <a:schemeClr val="bg1"/>
                </a:solidFill>
              </a:rPr>
              <a:t>Bir zaman dilimi olarak süreç; Öğrencilerin eğitim sistemine girişi ile sistemin bir çıktısı olana kadar geçen süreyi, öğrenim süresini kapsamaktadır. </a:t>
            </a:r>
          </a:p>
          <a:p>
            <a:pPr>
              <a:buFont typeface="Wingdings" panose="05000000000000000000" pitchFamily="2" charset="2"/>
              <a:buChar char="q"/>
            </a:pPr>
            <a:r>
              <a:rPr lang="tr-TR" sz="4400" dirty="0" smtClean="0">
                <a:solidFill>
                  <a:schemeClr val="bg1"/>
                </a:solidFill>
              </a:rPr>
              <a:t>Eğitim sisteminin süreç ögesi, öğrencilere istendik ve planlanan davranışların kazandırılması için yapılan tüm işlemleri içermektedir. </a:t>
            </a:r>
          </a:p>
          <a:p>
            <a:pPr marL="0" indent="0">
              <a:buNone/>
            </a:pPr>
            <a:endParaRPr lang="tr-TR" sz="3200" dirty="0">
              <a:solidFill>
                <a:schemeClr val="bg1"/>
              </a:solidFill>
            </a:endParaRPr>
          </a:p>
          <a:p>
            <a:pPr marL="0" indent="0">
              <a:buNone/>
            </a:pPr>
            <a:endParaRPr lang="tr-TR" sz="3200" dirty="0" smtClean="0">
              <a:solidFill>
                <a:schemeClr val="bg1"/>
              </a:solidFill>
            </a:endParaRP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0" y="4536578"/>
            <a:ext cx="18002249" cy="626477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400" b="1" u="sng" dirty="0" smtClean="0">
                <a:solidFill>
                  <a:schemeClr val="bg1"/>
                </a:solidFill>
              </a:rPr>
              <a:t>1-ÖĞRENCİ PERFORMANSI</a:t>
            </a:r>
          </a:p>
          <a:p>
            <a:pPr marL="457200" indent="-457200">
              <a:buFont typeface="Arial" panose="020B0604020202020204" pitchFamily="34" charset="0"/>
              <a:buChar char="•"/>
            </a:pPr>
            <a:r>
              <a:rPr lang="tr-TR" sz="4400" dirty="0" smtClean="0">
                <a:solidFill>
                  <a:schemeClr val="bg1"/>
                </a:solidFill>
              </a:rPr>
              <a:t>Öğrencinin dersin içeriğine bağlı olarak mümkün oldukça eğitim ortamına aktif bir biçimde katılımı sağlanmalıdır. Öğrenciler mevcut potansiyellerini etkili bir şekilde kullanmalıdırlar.</a:t>
            </a:r>
          </a:p>
          <a:p>
            <a:r>
              <a:rPr lang="tr-TR" sz="4400" b="1" u="sng" dirty="0" smtClean="0">
                <a:solidFill>
                  <a:schemeClr val="bg1"/>
                </a:solidFill>
              </a:rPr>
              <a:t>2-ÖĞRENMEYE AYRILAN SÜRE</a:t>
            </a:r>
          </a:p>
          <a:p>
            <a:pPr marL="457200" indent="-457200">
              <a:buFont typeface="Arial" panose="020B0604020202020204" pitchFamily="34" charset="0"/>
              <a:buChar char="•"/>
            </a:pPr>
            <a:r>
              <a:rPr lang="tr-TR" sz="4400" dirty="0" smtClean="0">
                <a:solidFill>
                  <a:schemeClr val="bg1"/>
                </a:solidFill>
              </a:rPr>
              <a:t>Öğrencilerin bir konuyu öğrenmeye ayırdıkları zaman, öğrenme düzeylerini önemli ölçüde etkilemektedir. </a:t>
            </a:r>
          </a:p>
          <a:p>
            <a:pPr marL="457200" indent="-457200">
              <a:buFont typeface="Arial" panose="020B0604020202020204" pitchFamily="34" charset="0"/>
              <a:buChar char="•"/>
            </a:pPr>
            <a:r>
              <a:rPr lang="tr-TR" sz="4400" dirty="0" smtClean="0">
                <a:solidFill>
                  <a:schemeClr val="bg1"/>
                </a:solidFill>
              </a:rPr>
              <a:t>Öğrenci performansının arttırılmasında, öğrencilere ihtiyaç duydukları zaman ve bu zaman içinde uygun öğrenme etkinliklerinin sağlanması gerekir. </a:t>
            </a: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17-Meral Öğretmen’in bütün çabalarına karşın, sınıfında çok başarılı öğrencilerin yanı sıra ve alt düzeyde başarı gösteren öğrenciler de vardır.</a:t>
            </a:r>
            <a:endParaRPr lang="tr-TR" sz="4400" dirty="0">
              <a:solidFill>
                <a:schemeClr val="bg1"/>
              </a:solidFill>
            </a:endParaRPr>
          </a:p>
          <a:p>
            <a:pPr marL="0" indent="0">
              <a:buNone/>
            </a:pPr>
            <a:r>
              <a:rPr lang="tr-TR" sz="4400" dirty="0" smtClean="0">
                <a:solidFill>
                  <a:schemeClr val="bg1"/>
                </a:solidFill>
              </a:rPr>
              <a:t>Aşağıdaki önerilerden hangisi yapıldığında, başarısı orta ve alt düzeyde olan bu öğrenciler için üst düzey başarı sağlama olasılığı yaratılabilir?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Okul yönetiminden öğrencileri düzey gruplarına ayırmasını isteme</a:t>
            </a:r>
          </a:p>
          <a:p>
            <a:pPr marL="514350" indent="-514350">
              <a:buFont typeface="+mj-lt"/>
              <a:buAutoNum type="alphaUcPeriod"/>
            </a:pPr>
            <a:r>
              <a:rPr lang="tr-TR" sz="4400" dirty="0" smtClean="0">
                <a:solidFill>
                  <a:schemeClr val="bg1"/>
                </a:solidFill>
              </a:rPr>
              <a:t>Başarıları orta ve alt düzeyde olan öğrencilerin ailelerinden yardım isteme</a:t>
            </a:r>
          </a:p>
          <a:p>
            <a:pPr marL="514350" indent="-514350">
              <a:buFont typeface="+mj-lt"/>
              <a:buAutoNum type="alphaUcPeriod"/>
            </a:pPr>
            <a:r>
              <a:rPr lang="tr-TR" sz="4400" dirty="0" smtClean="0">
                <a:solidFill>
                  <a:schemeClr val="bg1"/>
                </a:solidFill>
              </a:rPr>
              <a:t>Başarıları orta ve alt düzeyde olan öğrencilere konuyu tekrar anlatma</a:t>
            </a:r>
          </a:p>
          <a:p>
            <a:pPr marL="514350" indent="-514350">
              <a:buFont typeface="+mj-lt"/>
              <a:buAutoNum type="alphaUcPeriod"/>
            </a:pPr>
            <a:r>
              <a:rPr lang="tr-TR" sz="4400" dirty="0" smtClean="0">
                <a:solidFill>
                  <a:schemeClr val="bg1"/>
                </a:solidFill>
              </a:rPr>
              <a:t>Başarı düzeyi yüksek öğrencileri, diğerlerinin öğrenmesinden sorumlu tutma</a:t>
            </a:r>
          </a:p>
          <a:p>
            <a:pPr marL="514350" indent="-514350">
              <a:buFont typeface="+mj-lt"/>
              <a:buAutoNum type="alphaUcPeriod"/>
            </a:pPr>
            <a:r>
              <a:rPr lang="tr-TR" sz="4400" dirty="0" smtClean="0">
                <a:solidFill>
                  <a:schemeClr val="bg1"/>
                </a:solidFill>
              </a:rPr>
              <a:t>Başarıları orta ve alt düzeyde olan öğrencilere farklı etkinlikler ve ödevler yaptırmayı planlama</a:t>
            </a:r>
          </a:p>
          <a:p>
            <a:pPr marL="514350" indent="-514350">
              <a:buFont typeface="+mj-lt"/>
              <a:buAutoNum type="alphaUcPeriod"/>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34975598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18-Bir sosyal bilgiler öğretmeni, yavaş okuyan öğrencilerden oluşan bir sınıfa ders vermektedir. Dersin başında, daha önceden öğretim programını inceleyerek hazırlamış olduğu ders notunu sınıfa dağıtır ve hemen ardından bu nota dayalı olarak soru-cevap yöntem/tekniği ile ders işler. </a:t>
            </a:r>
          </a:p>
          <a:p>
            <a:pPr>
              <a:buNone/>
            </a:pPr>
            <a:r>
              <a:rPr lang="tr-TR" sz="4400" dirty="0" smtClean="0">
                <a:solidFill>
                  <a:schemeClr val="bg1"/>
                </a:solidFill>
              </a:rPr>
              <a:t>Ders süresince etkin katılımın düşük olduğunu fark eder.</a:t>
            </a:r>
          </a:p>
          <a:p>
            <a:pPr>
              <a:buNone/>
            </a:pPr>
            <a:r>
              <a:rPr lang="tr-TR" sz="4400" dirty="0" smtClean="0">
                <a:solidFill>
                  <a:schemeClr val="bg1"/>
                </a:solidFill>
              </a:rPr>
              <a:t>Bu durumun</a:t>
            </a:r>
            <a:r>
              <a:rPr lang="tr-TR" sz="4400" u="sng" dirty="0" smtClean="0">
                <a:solidFill>
                  <a:schemeClr val="bg1"/>
                </a:solidFill>
              </a:rPr>
              <a:t> temel </a:t>
            </a:r>
            <a:r>
              <a:rPr lang="tr-TR" sz="4400" dirty="0" smtClean="0">
                <a:solidFill>
                  <a:schemeClr val="bg1"/>
                </a:solidFill>
              </a:rPr>
              <a:t>nedeni aşağıdakilerden hangisidir?</a:t>
            </a:r>
          </a:p>
          <a:p>
            <a:pPr>
              <a:buFont typeface="+mj-lt"/>
              <a:buAutoNum type="alphaUcPeriod"/>
            </a:pPr>
            <a:r>
              <a:rPr lang="tr-TR" sz="4400" dirty="0" smtClean="0">
                <a:solidFill>
                  <a:schemeClr val="bg1"/>
                </a:solidFill>
              </a:rPr>
              <a:t>Öğretmenin, öğrencileri rahatlatıcı bir tutum içinde olmaması</a:t>
            </a:r>
          </a:p>
          <a:p>
            <a:pPr>
              <a:buFont typeface="+mj-lt"/>
              <a:buAutoNum type="alphaUcPeriod"/>
            </a:pPr>
            <a:r>
              <a:rPr lang="tr-TR" sz="4400" dirty="0" smtClean="0">
                <a:solidFill>
                  <a:schemeClr val="bg1"/>
                </a:solidFill>
              </a:rPr>
              <a:t>Öğretmenin, dersi planlarken öğrencilerin özelliklerini göz önünde bulundurmaması</a:t>
            </a:r>
          </a:p>
          <a:p>
            <a:pPr>
              <a:buFont typeface="+mj-lt"/>
              <a:buAutoNum type="alphaUcPeriod"/>
            </a:pPr>
            <a:r>
              <a:rPr lang="tr-TR" sz="4400" dirty="0" smtClean="0">
                <a:solidFill>
                  <a:schemeClr val="bg1"/>
                </a:solidFill>
              </a:rPr>
              <a:t>Yavaş okuyan öğrencilere soru-cevap tekniğini uygulaması</a:t>
            </a:r>
          </a:p>
          <a:p>
            <a:pPr>
              <a:buFont typeface="+mj-lt"/>
              <a:buAutoNum type="alphaUcPeriod"/>
            </a:pPr>
            <a:r>
              <a:rPr lang="tr-TR" sz="4400" dirty="0" smtClean="0">
                <a:solidFill>
                  <a:schemeClr val="bg1"/>
                </a:solidFill>
              </a:rPr>
              <a:t>Kullanılan ders notunun öğrencilerin öğrenme ihtiyacını karşılayıcı nitelikte olmaması</a:t>
            </a:r>
          </a:p>
          <a:p>
            <a:pPr>
              <a:buFont typeface="+mj-lt"/>
              <a:buAutoNum type="alphaUcPeriod"/>
            </a:pPr>
            <a:r>
              <a:rPr lang="tr-TR" sz="4400" dirty="0" smtClean="0">
                <a:solidFill>
                  <a:schemeClr val="bg1"/>
                </a:solidFill>
              </a:rPr>
              <a:t>Hazırlanan der notuyla kazanımlar arasında yeterli ilişki bulunmaması</a:t>
            </a:r>
          </a:p>
          <a:p>
            <a:pPr>
              <a:buNone/>
            </a:pPr>
            <a:endParaRPr lang="tr-TR" sz="3600" dirty="0" smtClean="0">
              <a:solidFill>
                <a:schemeClr val="bg1"/>
              </a:solidFill>
            </a:endParaRPr>
          </a:p>
          <a:p>
            <a:pPr>
              <a:buNone/>
            </a:pPr>
            <a:endParaRPr lang="tr-TR" sz="3600" dirty="0" smtClean="0">
              <a:solidFill>
                <a:schemeClr val="bg1"/>
              </a:solidFill>
            </a:endParaRPr>
          </a:p>
          <a:p>
            <a:pPr>
              <a:buNone/>
            </a:pPr>
            <a:endParaRPr lang="tr-TR" sz="3600" dirty="0" smtClean="0">
              <a:solidFill>
                <a:schemeClr val="bg1"/>
              </a:solidFill>
            </a:endParaRPr>
          </a:p>
        </p:txBody>
      </p:sp>
    </p:spTree>
    <p:extLst>
      <p:ext uri="{BB962C8B-B14F-4D97-AF65-F5344CB8AC3E}">
        <p14:creationId xmlns:p14="http://schemas.microsoft.com/office/powerpoint/2010/main" val="26738035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19-Öğrenci düzeyine uygunluk ilkesinin sınıf içinde etkili bir biçimde </a:t>
            </a:r>
          </a:p>
          <a:p>
            <a:pPr>
              <a:buNone/>
            </a:pPr>
            <a:r>
              <a:rPr lang="tr-TR" sz="4400" dirty="0" smtClean="0">
                <a:solidFill>
                  <a:schemeClr val="bg1"/>
                </a:solidFill>
              </a:rPr>
              <a:t>uygulanması için aşağıdakilerden hangisine öncelik verilmelidir?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İçeriğin, açık, net ve anlaşılır bir biçimde sunulması</a:t>
            </a:r>
          </a:p>
          <a:p>
            <a:pPr>
              <a:buFont typeface="+mj-lt"/>
              <a:buAutoNum type="alphaUcPeriod"/>
            </a:pPr>
            <a:r>
              <a:rPr lang="tr-TR" sz="4400" dirty="0" smtClean="0">
                <a:solidFill>
                  <a:schemeClr val="bg1"/>
                </a:solidFill>
              </a:rPr>
              <a:t>Öğrencilerin </a:t>
            </a:r>
            <a:r>
              <a:rPr lang="tr-TR" sz="4400" dirty="0" err="1" smtClean="0">
                <a:solidFill>
                  <a:schemeClr val="bg1"/>
                </a:solidFill>
              </a:rPr>
              <a:t>hazırbulunuşluk</a:t>
            </a:r>
            <a:r>
              <a:rPr lang="tr-TR" sz="4400" dirty="0" smtClean="0">
                <a:solidFill>
                  <a:schemeClr val="bg1"/>
                </a:solidFill>
              </a:rPr>
              <a:t> düzeyinin dikkate alınması</a:t>
            </a:r>
          </a:p>
          <a:p>
            <a:pPr>
              <a:buFont typeface="+mj-lt"/>
              <a:buAutoNum type="alphaUcPeriod"/>
            </a:pPr>
            <a:r>
              <a:rPr lang="tr-TR" sz="4400" dirty="0" smtClean="0">
                <a:solidFill>
                  <a:schemeClr val="bg1"/>
                </a:solidFill>
              </a:rPr>
              <a:t>Öğrenciler arası etkileşimin artması</a:t>
            </a:r>
          </a:p>
          <a:p>
            <a:pPr>
              <a:buFont typeface="+mj-lt"/>
              <a:buAutoNum type="alphaUcPeriod"/>
            </a:pPr>
            <a:r>
              <a:rPr lang="tr-TR" sz="4400" dirty="0" smtClean="0">
                <a:solidFill>
                  <a:schemeClr val="bg1"/>
                </a:solidFill>
              </a:rPr>
              <a:t>Grupla çalışma tekniklerinin uygulanması</a:t>
            </a:r>
          </a:p>
          <a:p>
            <a:pPr>
              <a:buFont typeface="+mj-lt"/>
              <a:buAutoNum type="alphaUcPeriod"/>
            </a:pPr>
            <a:r>
              <a:rPr lang="tr-TR" sz="4400" dirty="0" smtClean="0">
                <a:solidFill>
                  <a:schemeClr val="bg1"/>
                </a:solidFill>
              </a:rPr>
              <a:t>Öğrencilerin öğretim sürecine aktif olarak katılması</a:t>
            </a:r>
            <a:endParaRPr lang="tr-TR" sz="4400" dirty="0">
              <a:solidFill>
                <a:schemeClr val="bg1"/>
              </a:solidFill>
            </a:endParaRPr>
          </a:p>
        </p:txBody>
      </p:sp>
    </p:spTree>
    <p:extLst>
      <p:ext uri="{BB962C8B-B14F-4D97-AF65-F5344CB8AC3E}">
        <p14:creationId xmlns:p14="http://schemas.microsoft.com/office/powerpoint/2010/main" val="31501311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0" y="0"/>
            <a:ext cx="18002249" cy="10801350"/>
          </a:xfrm>
          <a:solidFill>
            <a:schemeClr val="tx1"/>
          </a:solidFill>
        </p:spPr>
        <p:txBody>
          <a:bodyPr>
            <a:normAutofit/>
          </a:bodyPr>
          <a:lstStyle/>
          <a:p>
            <a:pPr>
              <a:buNone/>
            </a:pPr>
            <a:endParaRPr lang="tr-TR" sz="3600" dirty="0">
              <a:solidFill>
                <a:schemeClr val="bg1"/>
              </a:solidFill>
            </a:endParaRPr>
          </a:p>
          <a:p>
            <a:pPr>
              <a:buNone/>
            </a:pPr>
            <a:r>
              <a:rPr lang="tr-TR" sz="4400" dirty="0" smtClean="0">
                <a:solidFill>
                  <a:schemeClr val="bg1"/>
                </a:solidFill>
              </a:rPr>
              <a:t>20-Bir öğretmen aşağıdakilerden hangisini  yaparsa sınıf içi etkinlikleri </a:t>
            </a:r>
          </a:p>
          <a:p>
            <a:pPr>
              <a:buNone/>
            </a:pPr>
            <a:r>
              <a:rPr lang="tr-TR" sz="4400" dirty="0" smtClean="0">
                <a:solidFill>
                  <a:schemeClr val="bg1"/>
                </a:solidFill>
              </a:rPr>
              <a:t>gerçekleştirmede ve yöntem teknikleri seçmede ‘’ </a:t>
            </a:r>
            <a:r>
              <a:rPr lang="tr-TR" sz="4400" dirty="0" err="1" smtClean="0">
                <a:solidFill>
                  <a:schemeClr val="bg1"/>
                </a:solidFill>
              </a:rPr>
              <a:t>hazırbulunuşluk</a:t>
            </a:r>
            <a:r>
              <a:rPr lang="tr-TR" sz="4400" dirty="0" smtClean="0">
                <a:solidFill>
                  <a:schemeClr val="bg1"/>
                </a:solidFill>
              </a:rPr>
              <a:t>’’ilkesine </a:t>
            </a:r>
          </a:p>
          <a:p>
            <a:pPr>
              <a:buNone/>
            </a:pPr>
            <a:r>
              <a:rPr lang="tr-TR" sz="4400" dirty="0" smtClean="0">
                <a:solidFill>
                  <a:schemeClr val="bg1"/>
                </a:solidFill>
              </a:rPr>
              <a:t>uyduğunu gösterir?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Etkinlikleri öğrencinin düzeyini dikkate alarak uygulaması</a:t>
            </a:r>
          </a:p>
          <a:p>
            <a:pPr>
              <a:buFont typeface="+mj-lt"/>
              <a:buAutoNum type="alphaUcPeriod"/>
            </a:pPr>
            <a:r>
              <a:rPr lang="tr-TR" sz="4400" dirty="0" smtClean="0">
                <a:solidFill>
                  <a:schemeClr val="bg1"/>
                </a:solidFill>
              </a:rPr>
              <a:t>Başarısız öğrencileri hızlı ilerlemeye teşvik etmesi</a:t>
            </a:r>
          </a:p>
          <a:p>
            <a:pPr>
              <a:buFont typeface="+mj-lt"/>
              <a:buAutoNum type="alphaUcPeriod"/>
            </a:pPr>
            <a:r>
              <a:rPr lang="tr-TR" sz="4400" dirty="0" smtClean="0">
                <a:solidFill>
                  <a:schemeClr val="bg1"/>
                </a:solidFill>
              </a:rPr>
              <a:t>Her öğrenci için ayrı bir program uygulaması</a:t>
            </a:r>
          </a:p>
          <a:p>
            <a:pPr>
              <a:buFont typeface="+mj-lt"/>
              <a:buAutoNum type="alphaUcPeriod"/>
            </a:pPr>
            <a:r>
              <a:rPr lang="tr-TR" sz="4400" dirty="0" smtClean="0">
                <a:solidFill>
                  <a:schemeClr val="bg1"/>
                </a:solidFill>
              </a:rPr>
              <a:t>Etkinlikleri içerik merkezli olarak uygulaması</a:t>
            </a:r>
          </a:p>
          <a:p>
            <a:pPr>
              <a:buFont typeface="+mj-lt"/>
              <a:buAutoNum type="alphaUcPeriod"/>
            </a:pPr>
            <a:r>
              <a:rPr lang="tr-TR" sz="4400" dirty="0" smtClean="0">
                <a:solidFill>
                  <a:schemeClr val="bg1"/>
                </a:solidFill>
              </a:rPr>
              <a:t>Konuları uygun zamanda bitirmesi</a:t>
            </a:r>
          </a:p>
          <a:p>
            <a:pPr>
              <a:buNone/>
            </a:pPr>
            <a:endParaRPr lang="tr-TR" sz="3600" dirty="0">
              <a:solidFill>
                <a:schemeClr val="bg1"/>
              </a:solidFill>
            </a:endParaRPr>
          </a:p>
        </p:txBody>
      </p:sp>
    </p:spTree>
    <p:extLst>
      <p:ext uri="{BB962C8B-B14F-4D97-AF65-F5344CB8AC3E}">
        <p14:creationId xmlns:p14="http://schemas.microsoft.com/office/powerpoint/2010/main" val="35368962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3942"/>
            <a:ext cx="18002250" cy="10945291"/>
          </a:xfrm>
          <a:solidFill>
            <a:schemeClr val="tx1"/>
          </a:solidFill>
        </p:spPr>
        <p:txBody>
          <a:bodyPr>
            <a:normAutofit/>
          </a:bodyPr>
          <a:lstStyle/>
          <a:p>
            <a:endParaRPr lang="tr-TR" sz="3600" dirty="0" smtClean="0"/>
          </a:p>
          <a:p>
            <a:pPr>
              <a:buNone/>
            </a:pPr>
            <a:r>
              <a:rPr lang="tr-TR" sz="3600" dirty="0" smtClean="0">
                <a:solidFill>
                  <a:schemeClr val="bg1"/>
                </a:solidFill>
              </a:rPr>
              <a:t>                                              </a:t>
            </a:r>
            <a:r>
              <a:rPr lang="tr-TR" sz="3600" b="1" u="sng" dirty="0" smtClean="0">
                <a:solidFill>
                  <a:schemeClr val="bg1"/>
                </a:solidFill>
              </a:rPr>
              <a:t>HEDEFE UYGUNLUK-AMACA GÖRELİK</a:t>
            </a:r>
          </a:p>
          <a:p>
            <a:pPr>
              <a:buNone/>
            </a:pPr>
            <a:endParaRPr lang="tr-TR" sz="3600" dirty="0" smtClean="0">
              <a:solidFill>
                <a:schemeClr val="bg1"/>
              </a:solidFill>
            </a:endParaRPr>
          </a:p>
          <a:p>
            <a:pPr>
              <a:buNone/>
            </a:pPr>
            <a:endParaRPr lang="tr-TR" sz="3600" dirty="0">
              <a:solidFill>
                <a:schemeClr val="bg1"/>
              </a:solidFill>
            </a:endParaRPr>
          </a:p>
        </p:txBody>
      </p:sp>
      <p:sp>
        <p:nvSpPr>
          <p:cNvPr id="4" name="3 Aşağı Ok"/>
          <p:cNvSpPr/>
          <p:nvPr/>
        </p:nvSpPr>
        <p:spPr>
          <a:xfrm>
            <a:off x="7786679" y="1328709"/>
            <a:ext cx="500066" cy="17859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Metin kutusu"/>
          <p:cNvSpPr txBox="1"/>
          <p:nvPr/>
        </p:nvSpPr>
        <p:spPr>
          <a:xfrm>
            <a:off x="1785887" y="3543287"/>
            <a:ext cx="14644790" cy="6617196"/>
          </a:xfrm>
          <a:prstGeom prst="rect">
            <a:avLst/>
          </a:prstGeom>
          <a:noFill/>
        </p:spPr>
        <p:txBody>
          <a:bodyPr wrap="square" rtlCol="0">
            <a:spAutoFit/>
          </a:bodyPr>
          <a:lstStyle/>
          <a:p>
            <a:pPr>
              <a:buFont typeface="Wingdings" pitchFamily="2" charset="2"/>
              <a:buChar char="ü"/>
            </a:pPr>
            <a:r>
              <a:rPr lang="tr-TR" sz="4400" dirty="0" smtClean="0">
                <a:solidFill>
                  <a:schemeClr val="bg1"/>
                </a:solidFill>
              </a:rPr>
              <a:t>Düzenlenen Öğrenme öğretme yaşantıları dersin hedeflerine uygun olmalıdır.</a:t>
            </a:r>
          </a:p>
          <a:p>
            <a:pPr>
              <a:buFont typeface="Wingdings" pitchFamily="2" charset="2"/>
              <a:buChar char="ü"/>
            </a:pPr>
            <a:endParaRPr lang="tr-TR" sz="4400" dirty="0" smtClean="0">
              <a:solidFill>
                <a:schemeClr val="bg1"/>
              </a:solidFill>
            </a:endParaRPr>
          </a:p>
          <a:p>
            <a:pPr>
              <a:buFont typeface="Wingdings" pitchFamily="2" charset="2"/>
              <a:buChar char="ü"/>
            </a:pPr>
            <a:r>
              <a:rPr lang="tr-TR" sz="4400" dirty="0" smtClean="0">
                <a:solidFill>
                  <a:schemeClr val="bg1"/>
                </a:solidFill>
              </a:rPr>
              <a:t>Basketbol becerisini kazandırmak isteyen bir öğretmenin Gösterip yaptırma yöntemini kullanması.</a:t>
            </a:r>
          </a:p>
          <a:p>
            <a:pPr>
              <a:buFont typeface="Wingdings" pitchFamily="2" charset="2"/>
              <a:buChar char="ü"/>
            </a:pPr>
            <a:endParaRPr lang="tr-TR" sz="4400" dirty="0" smtClean="0">
              <a:solidFill>
                <a:schemeClr val="bg1"/>
              </a:solidFill>
            </a:endParaRPr>
          </a:p>
          <a:p>
            <a:pPr>
              <a:buFont typeface="Wingdings" pitchFamily="2" charset="2"/>
              <a:buChar char="ü"/>
            </a:pPr>
            <a:r>
              <a:rPr lang="tr-TR" sz="4400" dirty="0" smtClean="0">
                <a:solidFill>
                  <a:schemeClr val="bg1"/>
                </a:solidFill>
              </a:rPr>
              <a:t>Sınıf içi her türlü etkinlik öncelikle dersin hedefleri ile ilgili olmalıdır.</a:t>
            </a:r>
          </a:p>
          <a:p>
            <a:pPr>
              <a:buFont typeface="Wingdings" pitchFamily="2" charset="2"/>
              <a:buChar char="ü"/>
            </a:pPr>
            <a:endParaRPr lang="tr-TR" sz="3600" dirty="0" smtClean="0">
              <a:solidFill>
                <a:schemeClr val="bg1"/>
              </a:solidFill>
            </a:endParaRPr>
          </a:p>
          <a:p>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3941"/>
            <a:ext cx="18002249" cy="10801350"/>
          </a:xfrm>
          <a:solidFill>
            <a:schemeClr val="tx1"/>
          </a:solidFill>
        </p:spPr>
        <p:txBody>
          <a:bodyPr>
            <a:normAutofit/>
          </a:bodyPr>
          <a:lstStyle/>
          <a:p>
            <a:pPr>
              <a:buNone/>
            </a:pPr>
            <a:endParaRPr lang="tr-TR" sz="3600" dirty="0" smtClean="0">
              <a:solidFill>
                <a:schemeClr val="bg1"/>
              </a:solidFill>
            </a:endParaRPr>
          </a:p>
          <a:p>
            <a:pPr>
              <a:buNone/>
            </a:pPr>
            <a:r>
              <a:rPr lang="tr-TR" sz="3600" b="1" dirty="0" smtClean="0">
                <a:solidFill>
                  <a:schemeClr val="bg1"/>
                </a:solidFill>
              </a:rPr>
              <a:t>                                            </a:t>
            </a:r>
            <a:r>
              <a:rPr lang="tr-TR" sz="3600" b="1" u="sng" dirty="0" smtClean="0">
                <a:solidFill>
                  <a:schemeClr val="bg1"/>
                </a:solidFill>
              </a:rPr>
              <a:t>BİLİNENDEN BİLİNMEYENE İLKESİ(</a:t>
            </a:r>
            <a:r>
              <a:rPr lang="tr-TR" sz="3600" b="1" u="sng" dirty="0" err="1" smtClean="0">
                <a:solidFill>
                  <a:schemeClr val="bg1"/>
                </a:solidFill>
              </a:rPr>
              <a:t>Ausubel</a:t>
            </a:r>
            <a:r>
              <a:rPr lang="tr-TR" sz="3600" b="1" u="sng" dirty="0" smtClean="0">
                <a:solidFill>
                  <a:schemeClr val="bg1"/>
                </a:solidFill>
              </a:rPr>
              <a:t>)</a:t>
            </a:r>
          </a:p>
          <a:p>
            <a:pPr>
              <a:buNone/>
            </a:pPr>
            <a:endParaRPr lang="tr-TR" sz="3600" dirty="0">
              <a:solidFill>
                <a:schemeClr val="bg1"/>
              </a:solidFill>
            </a:endParaRPr>
          </a:p>
        </p:txBody>
      </p:sp>
      <p:sp>
        <p:nvSpPr>
          <p:cNvPr id="7" name="6 Bükülü Ok"/>
          <p:cNvSpPr/>
          <p:nvPr/>
        </p:nvSpPr>
        <p:spPr>
          <a:xfrm rot="4438602" flipV="1">
            <a:off x="3144387" y="598455"/>
            <a:ext cx="714380" cy="2286016"/>
          </a:xfrm>
          <a:prstGeom prst="bentArrow">
            <a:avLst>
              <a:gd name="adj1" fmla="val 25000"/>
              <a:gd name="adj2" fmla="val 50000"/>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 name="7 Metin kutusu"/>
          <p:cNvSpPr txBox="1"/>
          <p:nvPr/>
        </p:nvSpPr>
        <p:spPr>
          <a:xfrm>
            <a:off x="1142945" y="2400279"/>
            <a:ext cx="5715040" cy="3416320"/>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Öğrencilerin ön öğrenmelerinin dikkate alınmasıdır</a:t>
            </a:r>
          </a:p>
          <a:p>
            <a:pPr>
              <a:buFont typeface="Wingdings" pitchFamily="2" charset="2"/>
              <a:buChar char="ü"/>
            </a:pPr>
            <a:r>
              <a:rPr lang="tr-TR" sz="3600" dirty="0" smtClean="0">
                <a:solidFill>
                  <a:schemeClr val="bg1"/>
                </a:solidFill>
              </a:rPr>
              <a:t>Yeni bilgilerin önceki bilgiler üzerine inşa edilmesidir.</a:t>
            </a:r>
          </a:p>
          <a:p>
            <a:endParaRPr lang="tr-TR" sz="3600" dirty="0">
              <a:solidFill>
                <a:schemeClr val="bg1"/>
              </a:solidFill>
            </a:endParaRPr>
          </a:p>
        </p:txBody>
      </p:sp>
      <p:sp>
        <p:nvSpPr>
          <p:cNvPr id="9" name="8 Aşağı Ok"/>
          <p:cNvSpPr/>
          <p:nvPr/>
        </p:nvSpPr>
        <p:spPr>
          <a:xfrm>
            <a:off x="2500267" y="5329237"/>
            <a:ext cx="357190" cy="57150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Metin kutusu"/>
          <p:cNvSpPr txBox="1"/>
          <p:nvPr/>
        </p:nvSpPr>
        <p:spPr>
          <a:xfrm>
            <a:off x="428565" y="5900741"/>
            <a:ext cx="4857784" cy="646331"/>
          </a:xfrm>
          <a:prstGeom prst="rect">
            <a:avLst/>
          </a:prstGeom>
          <a:noFill/>
        </p:spPr>
        <p:txBody>
          <a:bodyPr wrap="square" rtlCol="0">
            <a:spAutoFit/>
          </a:bodyPr>
          <a:lstStyle/>
          <a:p>
            <a:r>
              <a:rPr lang="tr-TR" sz="3600" dirty="0" smtClean="0">
                <a:solidFill>
                  <a:schemeClr val="bg1"/>
                </a:solidFill>
              </a:rPr>
              <a:t>ANLAMLI ÖĞRENME </a:t>
            </a:r>
            <a:endParaRPr lang="tr-TR" sz="3600" dirty="0">
              <a:solidFill>
                <a:schemeClr val="bg1"/>
              </a:solidFill>
            </a:endParaRPr>
          </a:p>
        </p:txBody>
      </p:sp>
      <p:sp>
        <p:nvSpPr>
          <p:cNvPr id="11" name="10 Bükülü Ok"/>
          <p:cNvSpPr/>
          <p:nvPr/>
        </p:nvSpPr>
        <p:spPr>
          <a:xfrm rot="4274784">
            <a:off x="12965675" y="993468"/>
            <a:ext cx="1889953" cy="1429128"/>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2" name="11 Metin kutusu"/>
          <p:cNvSpPr txBox="1"/>
          <p:nvPr/>
        </p:nvSpPr>
        <p:spPr>
          <a:xfrm>
            <a:off x="8400364" y="2400279"/>
            <a:ext cx="7858180" cy="3970318"/>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Yeni bilgilerin öğrencilerin eski bilgileriyle bağlantı kurarak aktarmak öğrenmeyi daha kolay ve daha kalıcı hale getirir.</a:t>
            </a:r>
          </a:p>
          <a:p>
            <a:pPr>
              <a:buFont typeface="Wingdings" pitchFamily="2" charset="2"/>
              <a:buChar char="ü"/>
            </a:pPr>
            <a:r>
              <a:rPr lang="tr-TR" sz="3600" dirty="0" smtClean="0">
                <a:solidFill>
                  <a:schemeClr val="bg1"/>
                </a:solidFill>
              </a:rPr>
              <a:t>Öğretmen derse kendi bildiklerinden değil öğrencilerin bildiklerinden başlamalıdır.</a:t>
            </a:r>
            <a:endParaRPr lang="tr-TR" sz="3600" dirty="0">
              <a:solidFill>
                <a:schemeClr val="bg1"/>
              </a:solidFill>
            </a:endParaRPr>
          </a:p>
        </p:txBody>
      </p:sp>
      <p:sp>
        <p:nvSpPr>
          <p:cNvPr id="13" name="12 Metin kutusu"/>
          <p:cNvSpPr txBox="1"/>
          <p:nvPr/>
        </p:nvSpPr>
        <p:spPr>
          <a:xfrm>
            <a:off x="357127" y="6569732"/>
            <a:ext cx="8501122" cy="3970318"/>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Bir sınıf öğretmeninin asansörün nasıl çalıştığını öğrencilerine açıklarken çocukların bildiği kuyudan yola çıkarak anlatması.</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Hücre zarını anlatan bir öğretmenin narın içindeki nar tanelerini tutan beyaz zarı örnek vermesi </a:t>
            </a:r>
            <a:endParaRPr lang="tr-TR" sz="3600" dirty="0">
              <a:solidFill>
                <a:schemeClr val="bg1"/>
              </a:solidFill>
            </a:endParaRPr>
          </a:p>
        </p:txBody>
      </p:sp>
      <p:sp>
        <p:nvSpPr>
          <p:cNvPr id="14" name="13 Sağ Ok"/>
          <p:cNvSpPr/>
          <p:nvPr/>
        </p:nvSpPr>
        <p:spPr>
          <a:xfrm>
            <a:off x="8858249" y="7509331"/>
            <a:ext cx="2286016" cy="42862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Metin kutusu"/>
          <p:cNvSpPr txBox="1"/>
          <p:nvPr/>
        </p:nvSpPr>
        <p:spPr>
          <a:xfrm>
            <a:off x="11144265" y="7115187"/>
            <a:ext cx="6143668" cy="1200329"/>
          </a:xfrm>
          <a:prstGeom prst="rect">
            <a:avLst/>
          </a:prstGeom>
          <a:noFill/>
        </p:spPr>
        <p:txBody>
          <a:bodyPr wrap="square" rtlCol="0">
            <a:spAutoFit/>
          </a:bodyPr>
          <a:lstStyle/>
          <a:p>
            <a:r>
              <a:rPr lang="tr-TR" sz="3600" dirty="0" smtClean="0">
                <a:solidFill>
                  <a:schemeClr val="bg1"/>
                </a:solidFill>
              </a:rPr>
              <a:t>ANOLOJİ BU İLKE İLE İLGİLİDİR UNUTMA.. </a:t>
            </a:r>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0" y="0"/>
            <a:ext cx="18002249"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21-Hasan Öğretmen dersinin ilk beş dakikasını bir önceki dersinin tekrarına </a:t>
            </a:r>
          </a:p>
          <a:p>
            <a:pPr>
              <a:buNone/>
            </a:pPr>
            <a:r>
              <a:rPr lang="tr-TR" sz="4400" dirty="0" smtClean="0">
                <a:solidFill>
                  <a:schemeClr val="bg1"/>
                </a:solidFill>
              </a:rPr>
              <a:t>ayırmakta, konuyu yanlış öğrenen veya eksik anlayan öğrenciler varsa yeni </a:t>
            </a:r>
          </a:p>
          <a:p>
            <a:pPr>
              <a:buNone/>
            </a:pPr>
            <a:r>
              <a:rPr lang="tr-TR" sz="4400" dirty="0" smtClean="0">
                <a:solidFill>
                  <a:schemeClr val="bg1"/>
                </a:solidFill>
              </a:rPr>
              <a:t>konuya geçmede bu eksikliklerin giderilmesini sağlamaktadır. </a:t>
            </a:r>
          </a:p>
          <a:p>
            <a:pPr>
              <a:buNone/>
            </a:pPr>
            <a:endParaRPr lang="tr-TR" sz="4400" dirty="0" smtClean="0">
              <a:solidFill>
                <a:schemeClr val="bg1"/>
              </a:solidFill>
            </a:endParaRPr>
          </a:p>
          <a:p>
            <a:pPr>
              <a:buNone/>
            </a:pPr>
            <a:r>
              <a:rPr lang="tr-TR" sz="4400" dirty="0" smtClean="0">
                <a:solidFill>
                  <a:schemeClr val="bg1"/>
                </a:solidFill>
              </a:rPr>
              <a:t>Hasan Öğretmenin yaptığı bu uygulama  aşağıdaki öğretim ilkelerinden </a:t>
            </a:r>
          </a:p>
          <a:p>
            <a:pPr>
              <a:buNone/>
            </a:pPr>
            <a:r>
              <a:rPr lang="tr-TR" sz="4400" dirty="0" smtClean="0">
                <a:solidFill>
                  <a:schemeClr val="bg1"/>
                </a:solidFill>
              </a:rPr>
              <a:t>hangisine en yakındır?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Açıklık</a:t>
            </a:r>
          </a:p>
          <a:p>
            <a:pPr>
              <a:buFont typeface="+mj-lt"/>
              <a:buAutoNum type="alphaUcPeriod"/>
            </a:pPr>
            <a:r>
              <a:rPr lang="tr-TR" sz="4400" dirty="0" smtClean="0">
                <a:solidFill>
                  <a:schemeClr val="bg1"/>
                </a:solidFill>
              </a:rPr>
              <a:t>Bilinenden bilinmeyene</a:t>
            </a:r>
          </a:p>
          <a:p>
            <a:pPr>
              <a:buFont typeface="+mj-lt"/>
              <a:buAutoNum type="alphaUcPeriod"/>
            </a:pPr>
            <a:r>
              <a:rPr lang="tr-TR" sz="4400" dirty="0" err="1" smtClean="0">
                <a:solidFill>
                  <a:schemeClr val="bg1"/>
                </a:solidFill>
              </a:rPr>
              <a:t>Somutttan</a:t>
            </a:r>
            <a:r>
              <a:rPr lang="tr-TR" sz="4400" dirty="0" smtClean="0">
                <a:solidFill>
                  <a:schemeClr val="bg1"/>
                </a:solidFill>
              </a:rPr>
              <a:t> soyuta</a:t>
            </a:r>
          </a:p>
          <a:p>
            <a:pPr>
              <a:buFont typeface="+mj-lt"/>
              <a:buAutoNum type="alphaUcPeriod"/>
            </a:pPr>
            <a:r>
              <a:rPr lang="tr-TR" sz="4400" dirty="0" smtClean="0">
                <a:solidFill>
                  <a:schemeClr val="bg1"/>
                </a:solidFill>
              </a:rPr>
              <a:t>Öğrenciye görelik</a:t>
            </a:r>
          </a:p>
          <a:p>
            <a:pPr>
              <a:buFont typeface="+mj-lt"/>
              <a:buAutoNum type="alphaUcPeriod"/>
            </a:pPr>
            <a:r>
              <a:rPr lang="tr-TR" sz="4400" dirty="0" smtClean="0">
                <a:solidFill>
                  <a:schemeClr val="bg1"/>
                </a:solidFill>
              </a:rPr>
              <a:t>Yakından uzağa</a:t>
            </a:r>
          </a:p>
          <a:p>
            <a:pPr>
              <a:buNone/>
            </a:pPr>
            <a:endParaRPr lang="tr-TR" sz="3600" dirty="0" smtClean="0">
              <a:solidFill>
                <a:schemeClr val="bg1"/>
              </a:solidFill>
            </a:endParaRPr>
          </a:p>
        </p:txBody>
      </p:sp>
    </p:spTree>
    <p:extLst>
      <p:ext uri="{BB962C8B-B14F-4D97-AF65-F5344CB8AC3E}">
        <p14:creationId xmlns:p14="http://schemas.microsoft.com/office/powerpoint/2010/main" val="5908762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0" y="0"/>
            <a:ext cx="18002249"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22-Bir derste öğrenilecekler arasında sıkı bir aşamalılık varsa bu derste </a:t>
            </a:r>
          </a:p>
          <a:p>
            <a:pPr>
              <a:buNone/>
            </a:pPr>
            <a:r>
              <a:rPr lang="tr-TR" sz="4400" dirty="0" smtClean="0">
                <a:solidFill>
                  <a:schemeClr val="bg1"/>
                </a:solidFill>
              </a:rPr>
              <a:t>öğrencilerin öğrenme sürecine etkin olarak katılabilmeleri ve </a:t>
            </a:r>
          </a:p>
          <a:p>
            <a:pPr>
              <a:buNone/>
            </a:pPr>
            <a:r>
              <a:rPr lang="tr-TR" sz="4400" dirty="0" smtClean="0">
                <a:solidFill>
                  <a:schemeClr val="bg1"/>
                </a:solidFill>
              </a:rPr>
              <a:t>hedeflere(kazanımlara) ulaşılabilmesi için </a:t>
            </a:r>
            <a:r>
              <a:rPr lang="tr-TR" sz="4400" u="sng" dirty="0" smtClean="0">
                <a:solidFill>
                  <a:schemeClr val="bg1"/>
                </a:solidFill>
              </a:rPr>
              <a:t>öncelikle  </a:t>
            </a:r>
            <a:r>
              <a:rPr lang="tr-TR" sz="4400" dirty="0" smtClean="0">
                <a:solidFill>
                  <a:schemeClr val="bg1"/>
                </a:solidFill>
              </a:rPr>
              <a:t>aşağıdakilerden hangisi </a:t>
            </a:r>
          </a:p>
          <a:p>
            <a:pPr>
              <a:buNone/>
            </a:pPr>
            <a:r>
              <a:rPr lang="tr-TR" sz="4400" dirty="0" smtClean="0">
                <a:solidFill>
                  <a:schemeClr val="bg1"/>
                </a:solidFill>
              </a:rPr>
              <a:t>sağlanmalıdır? </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Öğrencilerin derste yanlış yapmaları durumunda yanlışların hemen düzeltilmesi</a:t>
            </a:r>
          </a:p>
          <a:p>
            <a:pPr>
              <a:buFont typeface="+mj-lt"/>
              <a:buAutoNum type="alphaUcPeriod"/>
            </a:pPr>
            <a:r>
              <a:rPr lang="tr-TR" sz="4400" dirty="0" smtClean="0">
                <a:solidFill>
                  <a:schemeClr val="bg1"/>
                </a:solidFill>
              </a:rPr>
              <a:t>Öğretilecek üst düzey becerilerin somut örneklerle açıklanması</a:t>
            </a:r>
          </a:p>
          <a:p>
            <a:pPr>
              <a:buFont typeface="+mj-lt"/>
              <a:buAutoNum type="alphaUcPeriod"/>
            </a:pPr>
            <a:r>
              <a:rPr lang="tr-TR" sz="4400" dirty="0" smtClean="0">
                <a:solidFill>
                  <a:schemeClr val="bg1"/>
                </a:solidFill>
              </a:rPr>
              <a:t>Zor konuların öğretilmesinde resim, müzik ve oyun gibi sevilen etkinliklere yer verilmesi</a:t>
            </a:r>
          </a:p>
          <a:p>
            <a:pPr>
              <a:buFont typeface="+mj-lt"/>
              <a:buAutoNum type="alphaUcPeriod"/>
            </a:pPr>
            <a:r>
              <a:rPr lang="tr-TR" sz="4400" dirty="0" smtClean="0">
                <a:solidFill>
                  <a:schemeClr val="bg1"/>
                </a:solidFill>
              </a:rPr>
              <a:t>Öğrencilerin konuyla ilgili ön koşul öğrenmelere sahip olması</a:t>
            </a:r>
          </a:p>
          <a:p>
            <a:pPr>
              <a:buFont typeface="+mj-lt"/>
              <a:buAutoNum type="alphaUcPeriod"/>
            </a:pPr>
            <a:r>
              <a:rPr lang="tr-TR" sz="4400" dirty="0" smtClean="0">
                <a:solidFill>
                  <a:schemeClr val="bg1"/>
                </a:solidFill>
              </a:rPr>
              <a:t>Her aşamayı öğrenen öğrenciye </a:t>
            </a:r>
            <a:r>
              <a:rPr lang="tr-TR" sz="4400" dirty="0" err="1" smtClean="0">
                <a:solidFill>
                  <a:schemeClr val="bg1"/>
                </a:solidFill>
              </a:rPr>
              <a:t>pekiştireç</a:t>
            </a:r>
            <a:r>
              <a:rPr lang="tr-TR" sz="4400" dirty="0" smtClean="0">
                <a:solidFill>
                  <a:schemeClr val="bg1"/>
                </a:solidFill>
              </a:rPr>
              <a:t> verilmesi</a:t>
            </a:r>
          </a:p>
          <a:p>
            <a:pPr>
              <a:buFont typeface="+mj-lt"/>
              <a:buAutoNum type="alphaUcPeriod"/>
            </a:pPr>
            <a:endParaRPr lang="tr-TR" sz="3600" dirty="0" smtClean="0">
              <a:solidFill>
                <a:schemeClr val="bg1"/>
              </a:solidFill>
            </a:endParaRPr>
          </a:p>
          <a:p>
            <a:pPr>
              <a:buNone/>
            </a:pPr>
            <a:endParaRPr lang="tr-TR" sz="3600" dirty="0">
              <a:solidFill>
                <a:schemeClr val="bg1"/>
              </a:solidFill>
            </a:endParaRPr>
          </a:p>
        </p:txBody>
      </p:sp>
    </p:spTree>
    <p:extLst>
      <p:ext uri="{BB962C8B-B14F-4D97-AF65-F5344CB8AC3E}">
        <p14:creationId xmlns:p14="http://schemas.microsoft.com/office/powerpoint/2010/main" val="24575031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 y="0"/>
            <a:ext cx="18002250" cy="10801349"/>
          </a:xfrm>
          <a:solidFill>
            <a:schemeClr val="tx1"/>
          </a:solidFill>
        </p:spPr>
        <p:txBody>
          <a:bodyPr>
            <a:normAutofit/>
          </a:bodyPr>
          <a:lstStyle/>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YAKINDAN UZAĞA İLKESİ</a:t>
            </a:r>
          </a:p>
          <a:p>
            <a:pPr>
              <a:buNone/>
            </a:pPr>
            <a:endParaRPr lang="tr-TR" sz="3600" b="1" u="sng" dirty="0">
              <a:solidFill>
                <a:schemeClr val="bg1"/>
              </a:solidFill>
            </a:endParaRPr>
          </a:p>
        </p:txBody>
      </p:sp>
      <p:cxnSp>
        <p:nvCxnSpPr>
          <p:cNvPr id="5" name="4 Dirsek Bağlayıcısı"/>
          <p:cNvCxnSpPr/>
          <p:nvPr/>
        </p:nvCxnSpPr>
        <p:spPr>
          <a:xfrm rot="10800000" flipV="1">
            <a:off x="2714581" y="1328709"/>
            <a:ext cx="4214842" cy="1214446"/>
          </a:xfrm>
          <a:prstGeom prst="bentConnector3">
            <a:avLst>
              <a:gd name="adj1" fmla="val 50000"/>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8 Metin kutusu"/>
          <p:cNvSpPr txBox="1"/>
          <p:nvPr/>
        </p:nvSpPr>
        <p:spPr>
          <a:xfrm>
            <a:off x="864221" y="2686031"/>
            <a:ext cx="6779582" cy="6740307"/>
          </a:xfrm>
          <a:prstGeom prst="rect">
            <a:avLst/>
          </a:prstGeom>
          <a:noFill/>
        </p:spPr>
        <p:txBody>
          <a:bodyPr wrap="square" rtlCol="0">
            <a:spAutoFit/>
          </a:bodyPr>
          <a:lstStyle/>
          <a:p>
            <a:pPr>
              <a:buFont typeface="Wingdings" pitchFamily="2" charset="2"/>
              <a:buChar char="§"/>
            </a:pPr>
            <a:r>
              <a:rPr lang="tr-TR" sz="4000" dirty="0" smtClean="0">
                <a:solidFill>
                  <a:schemeClr val="bg1"/>
                </a:solidFill>
              </a:rPr>
              <a:t>Bilgilerin düzenlenmesinde, örneklerin verilmesinde hem doğal hem de sosyal olarak öğrencinin yakın çevresinden hareket edilmelidir.</a:t>
            </a:r>
          </a:p>
          <a:p>
            <a:pPr>
              <a:buFont typeface="Wingdings" pitchFamily="2" charset="2"/>
              <a:buChar char="§"/>
            </a:pPr>
            <a:endParaRPr lang="tr-TR" sz="4000" dirty="0" smtClean="0">
              <a:solidFill>
                <a:schemeClr val="bg1"/>
              </a:solidFill>
            </a:endParaRPr>
          </a:p>
          <a:p>
            <a:pPr>
              <a:buFont typeface="Wingdings" pitchFamily="2" charset="2"/>
              <a:buChar char="§"/>
            </a:pPr>
            <a:r>
              <a:rPr lang="tr-TR" sz="4000" dirty="0" smtClean="0">
                <a:solidFill>
                  <a:schemeClr val="bg1"/>
                </a:solidFill>
              </a:rPr>
              <a:t>Gerek </a:t>
            </a:r>
            <a:r>
              <a:rPr lang="tr-TR" sz="4000" b="1" u="sng" dirty="0" smtClean="0">
                <a:solidFill>
                  <a:schemeClr val="bg1"/>
                </a:solidFill>
              </a:rPr>
              <a:t>yer</a:t>
            </a:r>
            <a:r>
              <a:rPr lang="tr-TR" sz="4000" dirty="0" smtClean="0">
                <a:solidFill>
                  <a:schemeClr val="bg1"/>
                </a:solidFill>
              </a:rPr>
              <a:t>, </a:t>
            </a:r>
            <a:r>
              <a:rPr lang="tr-TR" sz="4000" b="1" u="sng" dirty="0" smtClean="0">
                <a:solidFill>
                  <a:schemeClr val="bg1"/>
                </a:solidFill>
              </a:rPr>
              <a:t>çevre</a:t>
            </a:r>
            <a:r>
              <a:rPr lang="tr-TR" sz="4000" dirty="0" smtClean="0">
                <a:solidFill>
                  <a:schemeClr val="bg1"/>
                </a:solidFill>
              </a:rPr>
              <a:t> olarak gerekse </a:t>
            </a:r>
            <a:r>
              <a:rPr lang="tr-TR" sz="4000" b="1" u="sng" dirty="0" smtClean="0">
                <a:solidFill>
                  <a:schemeClr val="bg1"/>
                </a:solidFill>
              </a:rPr>
              <a:t>zaman</a:t>
            </a:r>
            <a:r>
              <a:rPr lang="tr-TR" sz="4000" dirty="0" smtClean="0">
                <a:solidFill>
                  <a:schemeClr val="bg1"/>
                </a:solidFill>
              </a:rPr>
              <a:t> olarak yakından uzağa bir aşamalılıkla konuların öğretilmesi gerekir.</a:t>
            </a:r>
          </a:p>
          <a:p>
            <a:pPr>
              <a:buFont typeface="Wingdings" pitchFamily="2" charset="2"/>
              <a:buChar char="§"/>
            </a:pPr>
            <a:endParaRPr lang="tr-TR" sz="3200" dirty="0" smtClean="0">
              <a:solidFill>
                <a:schemeClr val="bg1"/>
              </a:solidFill>
            </a:endParaRPr>
          </a:p>
        </p:txBody>
      </p:sp>
      <p:cxnSp>
        <p:nvCxnSpPr>
          <p:cNvPr id="11" name="10 Dirsek Bağlayıcısı"/>
          <p:cNvCxnSpPr/>
          <p:nvPr/>
        </p:nvCxnSpPr>
        <p:spPr>
          <a:xfrm>
            <a:off x="11358579" y="1328709"/>
            <a:ext cx="3786214" cy="1571636"/>
          </a:xfrm>
          <a:prstGeom prst="bentConnector3">
            <a:avLst>
              <a:gd name="adj1" fmla="val 50000"/>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12 Metin kutusu"/>
          <p:cNvSpPr txBox="1"/>
          <p:nvPr/>
        </p:nvSpPr>
        <p:spPr>
          <a:xfrm>
            <a:off x="8643935" y="3043221"/>
            <a:ext cx="8429684" cy="7478970"/>
          </a:xfrm>
          <a:prstGeom prst="rect">
            <a:avLst/>
          </a:prstGeom>
          <a:noFill/>
        </p:spPr>
        <p:txBody>
          <a:bodyPr wrap="square" rtlCol="0">
            <a:spAutoFit/>
          </a:bodyPr>
          <a:lstStyle/>
          <a:p>
            <a:pPr>
              <a:buFont typeface="Wingdings" pitchFamily="2" charset="2"/>
              <a:buChar char="§"/>
            </a:pPr>
            <a:r>
              <a:rPr lang="tr-TR" sz="4000" dirty="0" smtClean="0">
                <a:solidFill>
                  <a:schemeClr val="bg1"/>
                </a:solidFill>
              </a:rPr>
              <a:t>Mevsimler konusunu işleyen bir öğretmenin sonbahar mevsiminden başlaması</a:t>
            </a:r>
          </a:p>
          <a:p>
            <a:pPr>
              <a:buFont typeface="Wingdings" pitchFamily="2" charset="2"/>
              <a:buChar char="§"/>
            </a:pPr>
            <a:endParaRPr lang="tr-TR" sz="4000" dirty="0" smtClean="0">
              <a:solidFill>
                <a:schemeClr val="bg1"/>
              </a:solidFill>
            </a:endParaRPr>
          </a:p>
          <a:p>
            <a:pPr>
              <a:buFont typeface="Wingdings" pitchFamily="2" charset="2"/>
              <a:buChar char="§"/>
            </a:pPr>
            <a:r>
              <a:rPr lang="tr-TR" sz="4000" dirty="0" smtClean="0">
                <a:solidFill>
                  <a:schemeClr val="bg1"/>
                </a:solidFill>
              </a:rPr>
              <a:t>Trafik sorunundan bahseden bir öğretmenin önce içinde yaşadıkları şehrin trafik sorunlarından bahsetmesi</a:t>
            </a:r>
          </a:p>
          <a:p>
            <a:pPr>
              <a:buFont typeface="Wingdings" pitchFamily="2" charset="2"/>
              <a:buChar char="§"/>
            </a:pPr>
            <a:endParaRPr lang="tr-TR" sz="4000" dirty="0" smtClean="0">
              <a:solidFill>
                <a:schemeClr val="bg1"/>
              </a:solidFill>
            </a:endParaRPr>
          </a:p>
          <a:p>
            <a:pPr>
              <a:buFont typeface="Wingdings" pitchFamily="2" charset="2"/>
              <a:buChar char="§"/>
            </a:pPr>
            <a:r>
              <a:rPr lang="tr-TR" sz="4000" dirty="0" smtClean="0">
                <a:solidFill>
                  <a:schemeClr val="bg1"/>
                </a:solidFill>
              </a:rPr>
              <a:t>Öğrencilerin önce yaşadıkları şehrin tarihi yerlerine götürülmeleri daha sonra il dışındaki tarihi yerlere götürülmeleri</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4400" dirty="0" smtClean="0">
              <a:solidFill>
                <a:schemeClr val="bg1"/>
              </a:solidFill>
            </a:endParaRPr>
          </a:p>
          <a:p>
            <a:pPr marL="0" indent="0">
              <a:buNone/>
            </a:pPr>
            <a:r>
              <a:rPr lang="tr-TR" sz="4400" dirty="0" smtClean="0">
                <a:solidFill>
                  <a:schemeClr val="bg1"/>
                </a:solidFill>
              </a:rPr>
              <a:t>23-Sosyal bilgiler dersi ‘’ insanlar, yerler ve çevreler’’ öğrenme alanı kapsamında, öğretmen, dersin içeriğini ve etkinliklerini düzenlerken ‘’ İnsanlar ‘’ konusuna öncelik verirse aşağıdaki ilkelerden hangisine uygun planlama yapmış olur?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Somuttan soyuta</a:t>
            </a:r>
          </a:p>
          <a:p>
            <a:pPr marL="514350" indent="-514350">
              <a:buFont typeface="+mj-lt"/>
              <a:buAutoNum type="alphaUcPeriod"/>
            </a:pPr>
            <a:r>
              <a:rPr lang="tr-TR" sz="4400" dirty="0" smtClean="0">
                <a:solidFill>
                  <a:schemeClr val="bg1"/>
                </a:solidFill>
              </a:rPr>
              <a:t>Bilinenden bilinmeyene</a:t>
            </a:r>
          </a:p>
          <a:p>
            <a:pPr marL="514350" indent="-514350">
              <a:buFont typeface="+mj-lt"/>
              <a:buAutoNum type="alphaUcPeriod"/>
            </a:pPr>
            <a:r>
              <a:rPr lang="tr-TR" sz="4400" dirty="0" smtClean="0">
                <a:solidFill>
                  <a:schemeClr val="bg1"/>
                </a:solidFill>
              </a:rPr>
              <a:t>Kolaydan zora</a:t>
            </a:r>
          </a:p>
          <a:p>
            <a:pPr marL="514350" indent="-514350">
              <a:buFont typeface="+mj-lt"/>
              <a:buAutoNum type="alphaUcPeriod"/>
            </a:pPr>
            <a:r>
              <a:rPr lang="tr-TR" sz="4400" dirty="0" smtClean="0">
                <a:solidFill>
                  <a:schemeClr val="bg1"/>
                </a:solidFill>
              </a:rPr>
              <a:t>Yakından uzağa</a:t>
            </a:r>
          </a:p>
          <a:p>
            <a:pPr marL="514350" indent="-514350">
              <a:buFont typeface="+mj-lt"/>
              <a:buAutoNum type="alphaUcPeriod"/>
            </a:pPr>
            <a:r>
              <a:rPr lang="tr-TR" sz="4400" dirty="0" smtClean="0">
                <a:solidFill>
                  <a:schemeClr val="bg1"/>
                </a:solidFill>
              </a:rPr>
              <a:t>Bütünden parçaya</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3497559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endParaRPr lang="tr-TR" sz="4400" dirty="0" smtClean="0">
              <a:solidFill>
                <a:schemeClr val="bg1"/>
              </a:solidFill>
            </a:endParaRPr>
          </a:p>
          <a:p>
            <a:pPr marL="0" indent="0">
              <a:buNone/>
            </a:pPr>
            <a:endParaRPr lang="tr-TR" sz="4400" dirty="0">
              <a:solidFill>
                <a:schemeClr val="bg1"/>
              </a:solidFill>
            </a:endParaRPr>
          </a:p>
        </p:txBody>
      </p:sp>
      <p:sp>
        <p:nvSpPr>
          <p:cNvPr id="4" name="Dikdörtgen 3"/>
          <p:cNvSpPr/>
          <p:nvPr/>
        </p:nvSpPr>
        <p:spPr>
          <a:xfrm>
            <a:off x="360165" y="432123"/>
            <a:ext cx="17425936" cy="99371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3200" b="1" u="sng" dirty="0" smtClean="0">
              <a:solidFill>
                <a:schemeClr val="bg1"/>
              </a:solidFill>
            </a:endParaRPr>
          </a:p>
          <a:p>
            <a:endParaRPr lang="tr-TR" sz="3200" b="1" u="sng" dirty="0">
              <a:solidFill>
                <a:schemeClr val="bg1"/>
              </a:solidFill>
            </a:endParaRPr>
          </a:p>
          <a:p>
            <a:endParaRPr lang="tr-TR" sz="4400" b="1" u="sng" dirty="0" smtClean="0">
              <a:solidFill>
                <a:schemeClr val="bg1"/>
              </a:solidFill>
            </a:endParaRPr>
          </a:p>
          <a:p>
            <a:r>
              <a:rPr lang="tr-TR" sz="4400" b="1" u="sng" dirty="0" smtClean="0">
                <a:solidFill>
                  <a:schemeClr val="bg1"/>
                </a:solidFill>
              </a:rPr>
              <a:t>3-ÖĞRETMEN FERFORMANSI</a:t>
            </a:r>
          </a:p>
          <a:p>
            <a:pPr marL="457200" indent="-457200">
              <a:buFont typeface="Arial" panose="020B0604020202020204" pitchFamily="34" charset="0"/>
              <a:buChar char="•"/>
            </a:pPr>
            <a:r>
              <a:rPr lang="tr-TR" sz="4400" dirty="0" smtClean="0">
                <a:solidFill>
                  <a:schemeClr val="bg1"/>
                </a:solidFill>
              </a:rPr>
              <a:t>Öğretmen konu alanını çok iyi bilmeli, eğitim ve öğretimle ilgili yeterli düzeyde bilgi, beceri ve olumlu tutuma sahip olmalı</a:t>
            </a:r>
          </a:p>
          <a:p>
            <a:r>
              <a:rPr lang="tr-TR" sz="4400" b="1" u="sng" dirty="0" smtClean="0">
                <a:solidFill>
                  <a:schemeClr val="bg1"/>
                </a:solidFill>
              </a:rPr>
              <a:t>4-DERS PROGRAMININ İŞLENMESİ</a:t>
            </a:r>
          </a:p>
          <a:p>
            <a:pPr marL="457200" indent="-457200">
              <a:buFont typeface="Arial" panose="020B0604020202020204" pitchFamily="34" charset="0"/>
              <a:buChar char="•"/>
            </a:pPr>
            <a:r>
              <a:rPr lang="tr-TR" sz="4400" dirty="0" smtClean="0">
                <a:solidFill>
                  <a:schemeClr val="bg1"/>
                </a:solidFill>
              </a:rPr>
              <a:t>Dersin ünitelerine ait hedef ve davranışların öğrenci düzeyine uygun bir şekilde belirlenmesi ve </a:t>
            </a:r>
            <a:r>
              <a:rPr lang="tr-TR" sz="4400" dirty="0" err="1" smtClean="0">
                <a:solidFill>
                  <a:schemeClr val="bg1"/>
                </a:solidFill>
              </a:rPr>
              <a:t>aşamalılık</a:t>
            </a:r>
            <a:r>
              <a:rPr lang="tr-TR" sz="4400" dirty="0" smtClean="0">
                <a:solidFill>
                  <a:schemeClr val="bg1"/>
                </a:solidFill>
              </a:rPr>
              <a:t> ilkesine göre düzenlenip uygulanması gerekir.</a:t>
            </a:r>
          </a:p>
          <a:p>
            <a:r>
              <a:rPr lang="tr-TR" sz="4400" b="1" u="sng" dirty="0" smtClean="0">
                <a:solidFill>
                  <a:schemeClr val="bg1"/>
                </a:solidFill>
              </a:rPr>
              <a:t>5-EKONOMİK İMKANLARIN ETKİN KULLANIMI</a:t>
            </a:r>
          </a:p>
          <a:p>
            <a:r>
              <a:rPr lang="tr-TR" sz="4400" b="1" u="sng" dirty="0" smtClean="0">
                <a:solidFill>
                  <a:schemeClr val="bg1"/>
                </a:solidFill>
              </a:rPr>
              <a:t>6-YÖNETİMİN SÜRECİN VERİMLİ OLMASINA ETKİSİ</a:t>
            </a:r>
          </a:p>
          <a:p>
            <a:pPr marL="457200" indent="-457200">
              <a:buFont typeface="Arial" panose="020B0604020202020204" pitchFamily="34" charset="0"/>
              <a:buChar char="•"/>
            </a:pPr>
            <a:r>
              <a:rPr lang="tr-TR" sz="4400" dirty="0" smtClean="0">
                <a:solidFill>
                  <a:schemeClr val="bg1"/>
                </a:solidFill>
              </a:rPr>
              <a:t>Yöneticiler, öğretmene gereken sorumluluğu vermeli ve saygı göstermelidirler.</a:t>
            </a:r>
          </a:p>
          <a:p>
            <a:pPr marL="457200" indent="-457200">
              <a:buFont typeface="Arial" panose="020B0604020202020204" pitchFamily="34" charset="0"/>
              <a:buChar char="•"/>
            </a:pPr>
            <a:endParaRPr lang="tr-TR" sz="3200" dirty="0" smtClean="0">
              <a:solidFill>
                <a:schemeClr val="bg1"/>
              </a:solidFill>
            </a:endParaRPr>
          </a:p>
          <a:p>
            <a:endParaRPr lang="tr-TR" sz="3200" dirty="0" smtClean="0">
              <a:solidFill>
                <a:schemeClr val="bg1"/>
              </a:solidFill>
            </a:endParaRPr>
          </a:p>
          <a:p>
            <a:pPr marL="457200" indent="-457200">
              <a:buFont typeface="Arial" panose="020B0604020202020204" pitchFamily="34" charset="0"/>
              <a:buChar char="•"/>
            </a:pPr>
            <a:endParaRPr lang="tr-TR" sz="3200" dirty="0" smtClean="0">
              <a:solidFill>
                <a:schemeClr val="bg1"/>
              </a:solidFill>
            </a:endParaRPr>
          </a:p>
          <a:p>
            <a:pPr marL="457200" indent="-457200">
              <a:buFont typeface="Arial" panose="020B0604020202020204" pitchFamily="34" charset="0"/>
              <a:buChar char="•"/>
            </a:pPr>
            <a:endParaRPr lang="tr-TR" sz="3200" dirty="0">
              <a:solidFill>
                <a:schemeClr val="bg1"/>
              </a:solidFill>
            </a:endParaRPr>
          </a:p>
        </p:txBody>
      </p:sp>
    </p:spTree>
    <p:extLst>
      <p:ext uri="{BB962C8B-B14F-4D97-AF65-F5344CB8AC3E}">
        <p14:creationId xmlns:p14="http://schemas.microsoft.com/office/powerpoint/2010/main" val="9986777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0" y="71933"/>
            <a:ext cx="18002249"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24-Çocuğun içinde yaşadığı çevre onun  öğrenme sürecini etkiler. Öğretim </a:t>
            </a:r>
          </a:p>
          <a:p>
            <a:pPr>
              <a:buNone/>
            </a:pPr>
            <a:r>
              <a:rPr lang="tr-TR" sz="4400" dirty="0" smtClean="0">
                <a:solidFill>
                  <a:schemeClr val="bg1"/>
                </a:solidFill>
              </a:rPr>
              <a:t>stratejileri belirlenirken bu çevreye dikkat edilmeli ve çevre, öğrenme </a:t>
            </a:r>
          </a:p>
          <a:p>
            <a:pPr>
              <a:buNone/>
            </a:pPr>
            <a:r>
              <a:rPr lang="tr-TR" sz="4400" dirty="0" smtClean="0">
                <a:solidFill>
                  <a:schemeClr val="bg1"/>
                </a:solidFill>
              </a:rPr>
              <a:t>sürecinde etkin olarak işe koşulmalıdır.</a:t>
            </a:r>
          </a:p>
          <a:p>
            <a:pPr>
              <a:buNone/>
            </a:pPr>
            <a:endParaRPr lang="tr-TR" sz="4400" dirty="0" smtClean="0">
              <a:solidFill>
                <a:schemeClr val="bg1"/>
              </a:solidFill>
            </a:endParaRPr>
          </a:p>
          <a:p>
            <a:pPr>
              <a:buNone/>
            </a:pPr>
            <a:r>
              <a:rPr lang="tr-TR" sz="4400" dirty="0" smtClean="0">
                <a:solidFill>
                  <a:schemeClr val="bg1"/>
                </a:solidFill>
              </a:rPr>
              <a:t>Yukarıdaki ifade öğretim ve öğrenme yöntemlerinin hangi ilkesiyle doğrudan  </a:t>
            </a:r>
          </a:p>
          <a:p>
            <a:pPr>
              <a:buNone/>
            </a:pPr>
            <a:r>
              <a:rPr lang="tr-TR" sz="4400" dirty="0" smtClean="0">
                <a:solidFill>
                  <a:schemeClr val="bg1"/>
                </a:solidFill>
              </a:rPr>
              <a:t>ilişkilidir?</a:t>
            </a:r>
          </a:p>
          <a:p>
            <a:pPr>
              <a:buFont typeface="+mj-lt"/>
              <a:buAutoNum type="alphaUcPeriod"/>
            </a:pPr>
            <a:r>
              <a:rPr lang="tr-TR" sz="4400" dirty="0" smtClean="0">
                <a:solidFill>
                  <a:schemeClr val="bg1"/>
                </a:solidFill>
              </a:rPr>
              <a:t>Basitten karmaşığa</a:t>
            </a:r>
          </a:p>
          <a:p>
            <a:pPr>
              <a:buFont typeface="+mj-lt"/>
              <a:buAutoNum type="alphaUcPeriod"/>
            </a:pPr>
            <a:r>
              <a:rPr lang="tr-TR" sz="4400" dirty="0" smtClean="0">
                <a:solidFill>
                  <a:schemeClr val="bg1"/>
                </a:solidFill>
              </a:rPr>
              <a:t>Somuttan soyuta</a:t>
            </a:r>
          </a:p>
          <a:p>
            <a:pPr>
              <a:buFont typeface="+mj-lt"/>
              <a:buAutoNum type="alphaUcPeriod"/>
            </a:pPr>
            <a:r>
              <a:rPr lang="tr-TR" sz="4400" dirty="0" smtClean="0">
                <a:solidFill>
                  <a:schemeClr val="bg1"/>
                </a:solidFill>
              </a:rPr>
              <a:t>Ekonomiklik</a:t>
            </a:r>
          </a:p>
          <a:p>
            <a:pPr>
              <a:buFont typeface="+mj-lt"/>
              <a:buAutoNum type="alphaUcPeriod"/>
            </a:pPr>
            <a:r>
              <a:rPr lang="tr-TR" sz="4400" dirty="0" smtClean="0">
                <a:solidFill>
                  <a:schemeClr val="bg1"/>
                </a:solidFill>
              </a:rPr>
              <a:t>Açıklık</a:t>
            </a:r>
          </a:p>
          <a:p>
            <a:pPr>
              <a:buFont typeface="+mj-lt"/>
              <a:buAutoNum type="alphaUcPeriod"/>
            </a:pPr>
            <a:r>
              <a:rPr lang="tr-TR" sz="4400" dirty="0" smtClean="0">
                <a:solidFill>
                  <a:schemeClr val="bg1"/>
                </a:solidFill>
              </a:rPr>
              <a:t>Yakından uzağa</a:t>
            </a:r>
          </a:p>
          <a:p>
            <a:pPr>
              <a:buNone/>
            </a:pPr>
            <a:endParaRPr lang="tr-TR" sz="3600" dirty="0" smtClean="0">
              <a:solidFill>
                <a:schemeClr val="bg1"/>
              </a:solidFill>
            </a:endParaRPr>
          </a:p>
        </p:txBody>
      </p:sp>
    </p:spTree>
    <p:extLst>
      <p:ext uri="{BB962C8B-B14F-4D97-AF65-F5344CB8AC3E}">
        <p14:creationId xmlns:p14="http://schemas.microsoft.com/office/powerpoint/2010/main" val="32739096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25-’’Çevremizi tanıyalım ‘’konusunda sırayla ‘’ bölgemiz, ilimiz, yurdumuz, </a:t>
            </a:r>
          </a:p>
          <a:p>
            <a:pPr>
              <a:buNone/>
            </a:pPr>
            <a:r>
              <a:rPr lang="tr-TR" sz="4400" dirty="0" smtClean="0">
                <a:solidFill>
                  <a:schemeClr val="bg1"/>
                </a:solidFill>
              </a:rPr>
              <a:t>ilçemiz’’ ile ilgili çalışmalar yaptıran bir öğretmen, bu dersin içeriğinin </a:t>
            </a:r>
          </a:p>
          <a:p>
            <a:pPr>
              <a:buNone/>
            </a:pPr>
            <a:r>
              <a:rPr lang="tr-TR" sz="4400" dirty="0" smtClean="0">
                <a:solidFill>
                  <a:schemeClr val="bg1"/>
                </a:solidFill>
              </a:rPr>
              <a:t>düzenlenmesinde hangi ilkeye</a:t>
            </a:r>
            <a:r>
              <a:rPr lang="tr-TR" sz="4400" u="sng" dirty="0" smtClean="0">
                <a:solidFill>
                  <a:schemeClr val="bg1"/>
                </a:solidFill>
              </a:rPr>
              <a:t> aykırı </a:t>
            </a:r>
            <a:r>
              <a:rPr lang="tr-TR" sz="4400" dirty="0" smtClean="0">
                <a:solidFill>
                  <a:schemeClr val="bg1"/>
                </a:solidFill>
              </a:rPr>
              <a:t>davranmıştır?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Somuttan soyuta</a:t>
            </a:r>
          </a:p>
          <a:p>
            <a:pPr>
              <a:buFont typeface="+mj-lt"/>
              <a:buAutoNum type="alphaUcPeriod"/>
            </a:pPr>
            <a:r>
              <a:rPr lang="tr-TR" sz="4400" dirty="0" smtClean="0">
                <a:solidFill>
                  <a:schemeClr val="bg1"/>
                </a:solidFill>
              </a:rPr>
              <a:t>Basitten karmaşığa</a:t>
            </a:r>
          </a:p>
          <a:p>
            <a:pPr>
              <a:buFont typeface="+mj-lt"/>
              <a:buAutoNum type="alphaUcPeriod"/>
            </a:pPr>
            <a:r>
              <a:rPr lang="tr-TR" sz="4400" dirty="0" smtClean="0">
                <a:solidFill>
                  <a:schemeClr val="bg1"/>
                </a:solidFill>
              </a:rPr>
              <a:t>Günümüzden geçmişe</a:t>
            </a:r>
          </a:p>
          <a:p>
            <a:pPr>
              <a:buFont typeface="+mj-lt"/>
              <a:buAutoNum type="alphaUcPeriod"/>
            </a:pPr>
            <a:r>
              <a:rPr lang="tr-TR" sz="4400" dirty="0" smtClean="0">
                <a:solidFill>
                  <a:schemeClr val="bg1"/>
                </a:solidFill>
              </a:rPr>
              <a:t>Bütünden parçaya</a:t>
            </a:r>
          </a:p>
          <a:p>
            <a:pPr>
              <a:buFont typeface="+mj-lt"/>
              <a:buAutoNum type="alphaUcPeriod"/>
            </a:pPr>
            <a:r>
              <a:rPr lang="tr-TR" sz="4400" dirty="0" smtClean="0">
                <a:solidFill>
                  <a:schemeClr val="bg1"/>
                </a:solidFill>
              </a:rPr>
              <a:t>Yakından uzağa</a:t>
            </a:r>
          </a:p>
          <a:p>
            <a:pPr>
              <a:buNone/>
            </a:pPr>
            <a:endParaRPr lang="tr-TR" sz="3600" dirty="0" smtClean="0">
              <a:solidFill>
                <a:schemeClr val="bg1"/>
              </a:solidFill>
            </a:endParaRPr>
          </a:p>
          <a:p>
            <a:pPr>
              <a:buNone/>
            </a:pPr>
            <a:endParaRPr lang="tr-TR" sz="3600" dirty="0">
              <a:solidFill>
                <a:schemeClr val="bg1"/>
              </a:solidFill>
            </a:endParaRPr>
          </a:p>
        </p:txBody>
      </p:sp>
    </p:spTree>
    <p:extLst>
      <p:ext uri="{BB962C8B-B14F-4D97-AF65-F5344CB8AC3E}">
        <p14:creationId xmlns:p14="http://schemas.microsoft.com/office/powerpoint/2010/main" val="9185429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0" y="71933"/>
            <a:ext cx="18002249" cy="10801350"/>
          </a:xfrm>
          <a:solidFill>
            <a:schemeClr val="tx1"/>
          </a:solidFill>
        </p:spPr>
        <p:txBody>
          <a:bodyPr>
            <a:normAutofit/>
          </a:bodyPr>
          <a:lstStyle/>
          <a:p>
            <a:pPr>
              <a:buNone/>
            </a:pPr>
            <a:endParaRPr lang="tr-TR" sz="4400" dirty="0" smtClean="0">
              <a:solidFill>
                <a:schemeClr val="bg1"/>
              </a:solidFill>
            </a:endParaRPr>
          </a:p>
          <a:p>
            <a:pPr>
              <a:buNone/>
            </a:pPr>
            <a:r>
              <a:rPr lang="tr-TR" sz="4400" dirty="0" smtClean="0">
                <a:solidFill>
                  <a:schemeClr val="bg1"/>
                </a:solidFill>
              </a:rPr>
              <a:t>26-Öğrencilerin yaşamında okulun bulunduğu sosyal çevre önemli bir yer </a:t>
            </a:r>
          </a:p>
          <a:p>
            <a:pPr>
              <a:buNone/>
            </a:pPr>
            <a:r>
              <a:rPr lang="tr-TR" sz="4400" dirty="0" smtClean="0">
                <a:solidFill>
                  <a:schemeClr val="bg1"/>
                </a:solidFill>
              </a:rPr>
              <a:t>tutmaktadır.</a:t>
            </a:r>
          </a:p>
          <a:p>
            <a:pPr>
              <a:buNone/>
            </a:pPr>
            <a:endParaRPr lang="tr-TR" sz="4400" dirty="0" smtClean="0">
              <a:solidFill>
                <a:schemeClr val="bg1"/>
              </a:solidFill>
            </a:endParaRPr>
          </a:p>
          <a:p>
            <a:pPr>
              <a:buNone/>
            </a:pPr>
            <a:r>
              <a:rPr lang="tr-TR" sz="4400" dirty="0" smtClean="0">
                <a:solidFill>
                  <a:schemeClr val="bg1"/>
                </a:solidFill>
              </a:rPr>
              <a:t>Bir öğretmen bu çevreden etkili olarak yararlanmak isterse </a:t>
            </a:r>
            <a:r>
              <a:rPr lang="tr-TR" sz="4400" u="sng" dirty="0" smtClean="0">
                <a:solidFill>
                  <a:schemeClr val="bg1"/>
                </a:solidFill>
              </a:rPr>
              <a:t>öncelikle</a:t>
            </a:r>
            <a:r>
              <a:rPr lang="tr-TR" sz="4400" dirty="0" smtClean="0">
                <a:solidFill>
                  <a:schemeClr val="bg1"/>
                </a:solidFill>
              </a:rPr>
              <a:t> </a:t>
            </a:r>
          </a:p>
          <a:p>
            <a:pPr>
              <a:buNone/>
            </a:pPr>
            <a:r>
              <a:rPr lang="tr-TR" sz="4400" dirty="0" smtClean="0">
                <a:solidFill>
                  <a:schemeClr val="bg1"/>
                </a:solidFill>
              </a:rPr>
              <a:t>aşağıdakilerden hangisini yapmalıdır?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Çevresinde yararlanabilecek kişi ve kurumların listesini hazırlamalıdır.</a:t>
            </a:r>
          </a:p>
          <a:p>
            <a:pPr>
              <a:buFont typeface="+mj-lt"/>
              <a:buAutoNum type="alphaUcPeriod"/>
            </a:pPr>
            <a:r>
              <a:rPr lang="tr-TR" sz="4400" dirty="0" smtClean="0">
                <a:solidFill>
                  <a:schemeClr val="bg1"/>
                </a:solidFill>
              </a:rPr>
              <a:t>Öğrencileri çevre gezilerine götürmelidir.</a:t>
            </a:r>
          </a:p>
          <a:p>
            <a:pPr>
              <a:buFont typeface="+mj-lt"/>
              <a:buAutoNum type="alphaUcPeriod"/>
            </a:pPr>
            <a:r>
              <a:rPr lang="tr-TR" sz="4400" dirty="0" smtClean="0">
                <a:solidFill>
                  <a:schemeClr val="bg1"/>
                </a:solidFill>
              </a:rPr>
              <a:t>İşlenecek konu ve etkinlikler ile çevre arasında ilişki kurmalıdır.</a:t>
            </a:r>
          </a:p>
          <a:p>
            <a:pPr>
              <a:buFont typeface="+mj-lt"/>
              <a:buAutoNum type="alphaUcPeriod"/>
            </a:pPr>
            <a:r>
              <a:rPr lang="tr-TR" sz="4400" dirty="0" smtClean="0">
                <a:solidFill>
                  <a:schemeClr val="bg1"/>
                </a:solidFill>
              </a:rPr>
              <a:t>Öğrencileri yaşamı konu alan proje ödevleri verilmelidir.</a:t>
            </a:r>
          </a:p>
          <a:p>
            <a:pPr>
              <a:buFont typeface="+mj-lt"/>
              <a:buAutoNum type="alphaUcPeriod"/>
            </a:pPr>
            <a:r>
              <a:rPr lang="tr-TR" sz="4400" dirty="0" smtClean="0">
                <a:solidFill>
                  <a:schemeClr val="bg1"/>
                </a:solidFill>
              </a:rPr>
              <a:t>Yakın çevreden okula konuşmacılar çağırmalıdır.</a:t>
            </a:r>
            <a:endParaRPr lang="tr-TR" sz="4400" dirty="0">
              <a:solidFill>
                <a:schemeClr val="bg1"/>
              </a:solidFill>
            </a:endParaRPr>
          </a:p>
        </p:txBody>
      </p:sp>
    </p:spTree>
    <p:extLst>
      <p:ext uri="{BB962C8B-B14F-4D97-AF65-F5344CB8AC3E}">
        <p14:creationId xmlns:p14="http://schemas.microsoft.com/office/powerpoint/2010/main" val="6204537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49" cy="10801350"/>
          </a:xfrm>
          <a:solidFill>
            <a:schemeClr val="tx1"/>
          </a:solidFill>
        </p:spPr>
        <p:txBody>
          <a:bodyPr>
            <a:normAutofit/>
          </a:bodyPr>
          <a:lstStyle/>
          <a:p>
            <a:pPr>
              <a:buNone/>
            </a:pPr>
            <a:r>
              <a:rPr lang="tr-TR" sz="3600" dirty="0" smtClean="0">
                <a:solidFill>
                  <a:schemeClr val="bg1"/>
                </a:solidFill>
              </a:rPr>
              <a:t> </a:t>
            </a:r>
          </a:p>
          <a:p>
            <a:pPr>
              <a:buNone/>
            </a:pPr>
            <a:r>
              <a:rPr lang="tr-TR" sz="3600" dirty="0" smtClean="0">
                <a:solidFill>
                  <a:schemeClr val="bg1"/>
                </a:solidFill>
              </a:rPr>
              <a:t>                                                     </a:t>
            </a:r>
            <a:r>
              <a:rPr lang="tr-TR" sz="3600" b="1" u="sng" dirty="0" smtClean="0">
                <a:solidFill>
                  <a:schemeClr val="bg1"/>
                </a:solidFill>
              </a:rPr>
              <a:t>SOMUTTAN SOYUTA İLKESİ </a:t>
            </a:r>
          </a:p>
          <a:p>
            <a:pPr>
              <a:buNone/>
            </a:pPr>
            <a:endParaRPr lang="tr-TR" sz="3600" dirty="0" smtClean="0">
              <a:solidFill>
                <a:schemeClr val="bg1"/>
              </a:solidFill>
            </a:endParaRPr>
          </a:p>
          <a:p>
            <a:pPr>
              <a:buNone/>
            </a:pPr>
            <a:endParaRPr lang="tr-TR" sz="3600" dirty="0" smtClean="0">
              <a:solidFill>
                <a:schemeClr val="bg1"/>
              </a:solidFill>
            </a:endParaRPr>
          </a:p>
          <a:p>
            <a:pPr>
              <a:buNone/>
            </a:pPr>
            <a:endParaRPr lang="tr-TR" sz="3600" dirty="0">
              <a:solidFill>
                <a:schemeClr val="bg1"/>
              </a:solidFill>
            </a:endParaRPr>
          </a:p>
        </p:txBody>
      </p:sp>
      <p:sp>
        <p:nvSpPr>
          <p:cNvPr id="4" name="3 Sol Sağ Yukarı Ok"/>
          <p:cNvSpPr/>
          <p:nvPr/>
        </p:nvSpPr>
        <p:spPr>
          <a:xfrm rot="10800000">
            <a:off x="2000201" y="1400147"/>
            <a:ext cx="12250808"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Metin kutusu"/>
          <p:cNvSpPr txBox="1"/>
          <p:nvPr/>
        </p:nvSpPr>
        <p:spPr>
          <a:xfrm>
            <a:off x="1214383" y="2114527"/>
            <a:ext cx="6143668" cy="7294305"/>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Öğrencilere bir konu sunulurken olabildiğince somut materyaller, nesneler, numuneler, modeller, resimler, grafikler, bilgisayar animasyonları kullanılmalıdır.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Özgürlük, adalet, sevgi, cesaret, kural, sayı gibi kavramların öğretiminde somuta indirgeme yapılmalı, yavaş yavaş soyuta gidilmelidir. </a:t>
            </a:r>
          </a:p>
          <a:p>
            <a:endParaRPr lang="tr-TR" sz="3600" dirty="0">
              <a:solidFill>
                <a:schemeClr val="bg1"/>
              </a:solidFill>
            </a:endParaRPr>
          </a:p>
        </p:txBody>
      </p:sp>
      <p:sp>
        <p:nvSpPr>
          <p:cNvPr id="6" name="5 Metin kutusu"/>
          <p:cNvSpPr txBox="1"/>
          <p:nvPr/>
        </p:nvSpPr>
        <p:spPr>
          <a:xfrm>
            <a:off x="8358184" y="2257403"/>
            <a:ext cx="7143800" cy="6740307"/>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Özgürlük konusu işlenirken sınıfa kafeste bir kuş getirilmesi ve kuşun serbest bırakılması</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Sayıları öğretirken fasulye, çubuk, abaküs kullanmak, parmak saydırmak</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Mutluluk kavramını açıklarken </a:t>
            </a:r>
          </a:p>
          <a:p>
            <a:r>
              <a:rPr lang="tr-TR" sz="3600" dirty="0" smtClean="0">
                <a:solidFill>
                  <a:schemeClr val="bg1"/>
                </a:solidFill>
              </a:rPr>
              <a:t>öğretmenin çantasından parfümünü sıkarak ‘’  Mutluluk parfüm gibidir, kendine sıkmazsan başkasına bulaştıramazsın ‘’ demesi.</a:t>
            </a:r>
            <a:endParaRPr lang="tr-TR" sz="3600" dirty="0">
              <a:solidFill>
                <a:schemeClr val="bg1"/>
              </a:solidFill>
            </a:endParaRPr>
          </a:p>
        </p:txBody>
      </p:sp>
      <p:sp>
        <p:nvSpPr>
          <p:cNvPr id="7" name="6 Dalga"/>
          <p:cNvSpPr/>
          <p:nvPr/>
        </p:nvSpPr>
        <p:spPr>
          <a:xfrm>
            <a:off x="2000201" y="9044013"/>
            <a:ext cx="11787270" cy="914400"/>
          </a:xfrm>
          <a:prstGeom prst="wav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smtClean="0">
                <a:solidFill>
                  <a:schemeClr val="bg1"/>
                </a:solidFill>
              </a:rPr>
              <a:t>İlköğretim 1. kademede bu ilke hayati öneme sahiptir</a:t>
            </a:r>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27-Bir sınıf öğretmeni, ilkokula yeni başlayan öğrencilerinin, zihinlerinde sayı kavramını oluşturmalarına yardım etmek için fasulye taneleri ile oluşturduğu kümelerle rakamları eşleştirmiştir.</a:t>
            </a:r>
          </a:p>
          <a:p>
            <a:pPr marL="0" indent="0">
              <a:buNone/>
            </a:pPr>
            <a:endParaRPr lang="tr-TR" sz="4400" dirty="0">
              <a:solidFill>
                <a:schemeClr val="bg1"/>
              </a:solidFill>
            </a:endParaRPr>
          </a:p>
          <a:p>
            <a:pPr marL="0" indent="0">
              <a:buNone/>
            </a:pPr>
            <a:r>
              <a:rPr lang="tr-TR" sz="4400" dirty="0" smtClean="0">
                <a:solidFill>
                  <a:schemeClr val="bg1"/>
                </a:solidFill>
              </a:rPr>
              <a:t>Buna göre, öğretmen aşağıdaki öğretim ilkelerinden hangisini kullanmıştır?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Açıklık</a:t>
            </a:r>
          </a:p>
          <a:p>
            <a:pPr marL="514350" indent="-514350">
              <a:buFont typeface="+mj-lt"/>
              <a:buAutoNum type="alphaUcPeriod"/>
            </a:pPr>
            <a:r>
              <a:rPr lang="tr-TR" sz="4400" dirty="0" smtClean="0">
                <a:solidFill>
                  <a:schemeClr val="bg1"/>
                </a:solidFill>
              </a:rPr>
              <a:t>Bilimsellik</a:t>
            </a:r>
          </a:p>
          <a:p>
            <a:pPr marL="514350" indent="-514350">
              <a:buFont typeface="+mj-lt"/>
              <a:buAutoNum type="alphaUcPeriod"/>
            </a:pPr>
            <a:r>
              <a:rPr lang="tr-TR" sz="4400" dirty="0" smtClean="0">
                <a:solidFill>
                  <a:schemeClr val="bg1"/>
                </a:solidFill>
              </a:rPr>
              <a:t>Bilinenden bilinmeyene</a:t>
            </a:r>
          </a:p>
          <a:p>
            <a:pPr marL="514350" indent="-514350">
              <a:buFont typeface="+mj-lt"/>
              <a:buAutoNum type="alphaUcPeriod"/>
            </a:pPr>
            <a:r>
              <a:rPr lang="tr-TR" sz="4400" dirty="0" smtClean="0">
                <a:solidFill>
                  <a:schemeClr val="bg1"/>
                </a:solidFill>
              </a:rPr>
              <a:t>Somuttan soyuta</a:t>
            </a:r>
          </a:p>
          <a:p>
            <a:pPr marL="514350" indent="-514350">
              <a:buFont typeface="+mj-lt"/>
              <a:buAutoNum type="alphaUcPeriod"/>
            </a:pPr>
            <a:r>
              <a:rPr lang="tr-TR" sz="4400" dirty="0" smtClean="0">
                <a:solidFill>
                  <a:schemeClr val="bg1"/>
                </a:solidFill>
              </a:rPr>
              <a:t>Ekonomiklik</a:t>
            </a:r>
          </a:p>
          <a:p>
            <a:pPr marL="0" indent="0">
              <a:buNone/>
            </a:pPr>
            <a:endParaRPr lang="tr-TR" sz="3200" dirty="0">
              <a:solidFill>
                <a:schemeClr val="bg1"/>
              </a:solidFill>
            </a:endParaRPr>
          </a:p>
        </p:txBody>
      </p:sp>
    </p:spTree>
    <p:extLst>
      <p:ext uri="{BB962C8B-B14F-4D97-AF65-F5344CB8AC3E}">
        <p14:creationId xmlns:p14="http://schemas.microsoft.com/office/powerpoint/2010/main" val="149081645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2601475"/>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28-Pelin Öğretmen sosyal bilgiler dersinde öğrencilerin genele olarak sevgi, kültür, gelenek gibi kavramları fen ve teknoloji dersindeki kuş, bitki, kök gibi kavramlardan daha zor öğrendiklerini fark eder.</a:t>
            </a:r>
          </a:p>
          <a:p>
            <a:pPr marL="0" indent="0">
              <a:buNone/>
            </a:pPr>
            <a:endParaRPr lang="tr-TR" sz="4400" dirty="0">
              <a:solidFill>
                <a:schemeClr val="bg1"/>
              </a:solidFill>
            </a:endParaRPr>
          </a:p>
          <a:p>
            <a:pPr marL="0" indent="0">
              <a:buNone/>
            </a:pPr>
            <a:r>
              <a:rPr lang="tr-TR" sz="4400" dirty="0" smtClean="0">
                <a:solidFill>
                  <a:schemeClr val="bg1"/>
                </a:solidFill>
              </a:rPr>
              <a:t>Yukarıda verilen durumda öğrencilerin bazı kavramları daha zor öğrenmesi, kavramların hangi özelliğiyle ilgilidir?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Kullanılabilirlik</a:t>
            </a:r>
          </a:p>
          <a:p>
            <a:pPr marL="514350" indent="-514350">
              <a:buFont typeface="+mj-lt"/>
              <a:buAutoNum type="alphaUcPeriod"/>
            </a:pPr>
            <a:r>
              <a:rPr lang="tr-TR" sz="4400" dirty="0" smtClean="0">
                <a:solidFill>
                  <a:schemeClr val="bg1"/>
                </a:solidFill>
              </a:rPr>
              <a:t>Soyutluk</a:t>
            </a:r>
          </a:p>
          <a:p>
            <a:pPr marL="514350" indent="-514350">
              <a:buFont typeface="+mj-lt"/>
              <a:buAutoNum type="alphaUcPeriod"/>
            </a:pPr>
            <a:r>
              <a:rPr lang="tr-TR" sz="4400" dirty="0" smtClean="0">
                <a:solidFill>
                  <a:schemeClr val="bg1"/>
                </a:solidFill>
              </a:rPr>
              <a:t>Açıklık</a:t>
            </a:r>
          </a:p>
          <a:p>
            <a:pPr marL="514350" indent="-514350">
              <a:buFont typeface="+mj-lt"/>
              <a:buAutoNum type="alphaUcPeriod"/>
            </a:pPr>
            <a:r>
              <a:rPr lang="tr-TR" sz="4400" dirty="0" smtClean="0">
                <a:solidFill>
                  <a:schemeClr val="bg1"/>
                </a:solidFill>
              </a:rPr>
              <a:t>Genellik</a:t>
            </a:r>
          </a:p>
          <a:p>
            <a:pPr marL="514350" indent="-514350">
              <a:buFont typeface="+mj-lt"/>
              <a:buAutoNum type="alphaUcPeriod"/>
            </a:pPr>
            <a:r>
              <a:rPr lang="tr-TR" sz="4400" dirty="0" smtClean="0">
                <a:solidFill>
                  <a:schemeClr val="bg1"/>
                </a:solidFill>
              </a:rPr>
              <a:t>İşlevsellik</a:t>
            </a:r>
          </a:p>
          <a:p>
            <a:pPr marL="0" indent="0">
              <a:buNone/>
            </a:pPr>
            <a:endParaRPr lang="tr-TR" sz="3200" dirty="0" smtClean="0">
              <a:solidFill>
                <a:schemeClr val="bg1"/>
              </a:solidFill>
            </a:endParaRPr>
          </a:p>
        </p:txBody>
      </p:sp>
    </p:spTree>
    <p:extLst>
      <p:ext uri="{BB962C8B-B14F-4D97-AF65-F5344CB8AC3E}">
        <p14:creationId xmlns:p14="http://schemas.microsoft.com/office/powerpoint/2010/main" val="4969470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49" cy="11115715"/>
          </a:xfrm>
          <a:solidFill>
            <a:schemeClr val="tx1"/>
          </a:solidFill>
        </p:spPr>
        <p:txBody>
          <a:bodyPr>
            <a:normAutofit/>
          </a:bodyPr>
          <a:lstStyle/>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AÇIKLIK  İLKESİ-AYANİLİK-NESNELLİK</a:t>
            </a:r>
          </a:p>
          <a:p>
            <a:pPr>
              <a:buNone/>
            </a:pPr>
            <a:endParaRPr lang="tr-TR" sz="3600" dirty="0">
              <a:solidFill>
                <a:schemeClr val="bg1"/>
              </a:solidFill>
            </a:endParaRPr>
          </a:p>
        </p:txBody>
      </p:sp>
      <p:sp>
        <p:nvSpPr>
          <p:cNvPr id="6" name="5 Aşağı Ok"/>
          <p:cNvSpPr/>
          <p:nvPr/>
        </p:nvSpPr>
        <p:spPr>
          <a:xfrm rot="3601243" flipH="1">
            <a:off x="2243205" y="730430"/>
            <a:ext cx="547183" cy="2196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Metin kutusu"/>
          <p:cNvSpPr txBox="1"/>
          <p:nvPr/>
        </p:nvSpPr>
        <p:spPr>
          <a:xfrm>
            <a:off x="714317" y="2471717"/>
            <a:ext cx="6715172" cy="4524315"/>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Anlatımın açık, net ve anlaşılır olmasıdır.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Çocuğun anlayabileceği ve bildiği sözcüklerden oluşan bir dil kullanmak.</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Bülent Ersoy gibi konuşmamak </a:t>
            </a:r>
            <a:endParaRPr lang="tr-TR" sz="3600" dirty="0">
              <a:solidFill>
                <a:schemeClr val="bg1"/>
              </a:solidFill>
            </a:endParaRPr>
          </a:p>
        </p:txBody>
      </p:sp>
      <p:sp>
        <p:nvSpPr>
          <p:cNvPr id="8" name="7 Aşağı Ok"/>
          <p:cNvSpPr/>
          <p:nvPr/>
        </p:nvSpPr>
        <p:spPr>
          <a:xfrm rot="18453300">
            <a:off x="11039336" y="878200"/>
            <a:ext cx="451090" cy="1759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Metin kutusu"/>
          <p:cNvSpPr txBox="1"/>
          <p:nvPr/>
        </p:nvSpPr>
        <p:spPr>
          <a:xfrm>
            <a:off x="10929951" y="2257403"/>
            <a:ext cx="5857916" cy="4524315"/>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Anlamayı kolaylaştıran konuyla ilgili materyalleri sınıf ortamına getirmek.</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Öğrenme malzemesi ne kadar çok duyu organına hitap ederse o kadar kalıcı öğrenme gerçekleşir.</a:t>
            </a:r>
            <a:endParaRPr lang="tr-TR" sz="3600" dirty="0">
              <a:solidFill>
                <a:schemeClr val="bg1"/>
              </a:solidFill>
            </a:endParaRPr>
          </a:p>
        </p:txBody>
      </p:sp>
      <p:sp>
        <p:nvSpPr>
          <p:cNvPr id="11" name="10 Akış Çizelgesi: İşlem"/>
          <p:cNvSpPr/>
          <p:nvPr/>
        </p:nvSpPr>
        <p:spPr>
          <a:xfrm>
            <a:off x="1214383" y="7115187"/>
            <a:ext cx="15001980" cy="2928958"/>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tr-TR" b="1" dirty="0" smtClean="0">
                <a:solidFill>
                  <a:schemeClr val="bg1"/>
                </a:solidFill>
              </a:rPr>
              <a:t>Yağmurun nasıl oluştuğunu anlatan bir öğretmenin sınıfta küçük bir tüp üzerinde bir tencere içinde suyu kaynatması.</a:t>
            </a:r>
          </a:p>
          <a:p>
            <a:pPr algn="ctr">
              <a:buFont typeface="Wingdings" pitchFamily="2" charset="2"/>
              <a:buChar char="ü"/>
            </a:pPr>
            <a:r>
              <a:rPr lang="tr-TR" b="1" dirty="0" smtClean="0">
                <a:solidFill>
                  <a:schemeClr val="bg1"/>
                </a:solidFill>
              </a:rPr>
              <a:t>Gece- gündüzün nasıl oluştuğunu anlatan bir öğretmenin dünya küresi üzerinde konuyu anlatması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8851109" cy="10801350"/>
          </a:xfrm>
          <a:solidFill>
            <a:schemeClr val="tx1"/>
          </a:solidFill>
        </p:spPr>
        <p:txBody>
          <a:bodyPr>
            <a:normAutofit fontScale="92500"/>
          </a:bodyPr>
          <a:lstStyle/>
          <a:p>
            <a:pPr>
              <a:buNone/>
            </a:pPr>
            <a:r>
              <a:rPr lang="tr-TR" sz="4400" dirty="0" smtClean="0">
                <a:solidFill>
                  <a:schemeClr val="bg1"/>
                </a:solidFill>
              </a:rPr>
              <a:t>29-Öğretmen fen ve teknoloji dersinde </a:t>
            </a:r>
          </a:p>
          <a:p>
            <a:pPr>
              <a:buNone/>
            </a:pPr>
            <a:r>
              <a:rPr lang="tr-TR" sz="4400" dirty="0" smtClean="0">
                <a:solidFill>
                  <a:schemeClr val="bg1"/>
                </a:solidFill>
              </a:rPr>
              <a:t>‘’ enerji kaynakları’’ konusunu işlerken </a:t>
            </a:r>
          </a:p>
          <a:p>
            <a:pPr>
              <a:buNone/>
            </a:pPr>
            <a:r>
              <a:rPr lang="tr-TR" sz="4400" dirty="0" smtClean="0">
                <a:solidFill>
                  <a:schemeClr val="bg1"/>
                </a:solidFill>
              </a:rPr>
              <a:t>verdiği örnekleri resim, fotoğraf ve </a:t>
            </a:r>
          </a:p>
          <a:p>
            <a:pPr>
              <a:buNone/>
            </a:pPr>
            <a:r>
              <a:rPr lang="tr-TR" sz="4400" dirty="0" smtClean="0">
                <a:solidFill>
                  <a:schemeClr val="bg1"/>
                </a:solidFill>
              </a:rPr>
              <a:t>tahtaya çizdiği şekillerle açıklamaktadır.</a:t>
            </a:r>
          </a:p>
          <a:p>
            <a:pPr>
              <a:buNone/>
            </a:pPr>
            <a:endParaRPr lang="tr-TR" sz="4400" dirty="0" smtClean="0">
              <a:solidFill>
                <a:schemeClr val="bg1"/>
              </a:solidFill>
            </a:endParaRPr>
          </a:p>
          <a:p>
            <a:pPr>
              <a:buNone/>
            </a:pPr>
            <a:r>
              <a:rPr lang="tr-TR" sz="4400" dirty="0" smtClean="0">
                <a:solidFill>
                  <a:schemeClr val="bg1"/>
                </a:solidFill>
              </a:rPr>
              <a:t>Öğretmen aşağıdaki öğretim </a:t>
            </a:r>
          </a:p>
          <a:p>
            <a:pPr>
              <a:buNone/>
            </a:pPr>
            <a:r>
              <a:rPr lang="tr-TR" sz="4400" dirty="0" smtClean="0">
                <a:solidFill>
                  <a:schemeClr val="bg1"/>
                </a:solidFill>
              </a:rPr>
              <a:t>ilkelerinden hangisini uygulamaktadır?</a:t>
            </a:r>
          </a:p>
          <a:p>
            <a:pPr>
              <a:buFont typeface="+mj-lt"/>
              <a:buAutoNum type="alphaUcPeriod"/>
            </a:pPr>
            <a:r>
              <a:rPr lang="tr-TR" sz="4400" dirty="0" smtClean="0">
                <a:solidFill>
                  <a:schemeClr val="bg1"/>
                </a:solidFill>
              </a:rPr>
              <a:t>Açıklık</a:t>
            </a:r>
          </a:p>
          <a:p>
            <a:pPr>
              <a:buFont typeface="+mj-lt"/>
              <a:buAutoNum type="alphaUcPeriod"/>
            </a:pPr>
            <a:r>
              <a:rPr lang="tr-TR" sz="4400" dirty="0" smtClean="0">
                <a:solidFill>
                  <a:schemeClr val="bg1"/>
                </a:solidFill>
              </a:rPr>
              <a:t>Bilinenden bilinmeyene</a:t>
            </a:r>
          </a:p>
          <a:p>
            <a:pPr>
              <a:buFont typeface="+mj-lt"/>
              <a:buAutoNum type="alphaUcPeriod"/>
            </a:pPr>
            <a:r>
              <a:rPr lang="tr-TR" sz="4400" dirty="0" smtClean="0">
                <a:solidFill>
                  <a:schemeClr val="bg1"/>
                </a:solidFill>
              </a:rPr>
              <a:t>Yakından uzağa</a:t>
            </a:r>
          </a:p>
          <a:p>
            <a:pPr>
              <a:buFont typeface="+mj-lt"/>
              <a:buAutoNum type="alphaUcPeriod"/>
            </a:pPr>
            <a:r>
              <a:rPr lang="tr-TR" sz="4400" dirty="0" smtClean="0">
                <a:solidFill>
                  <a:schemeClr val="bg1"/>
                </a:solidFill>
              </a:rPr>
              <a:t>Yaparak yaşayarak öğrenme</a:t>
            </a:r>
          </a:p>
          <a:p>
            <a:pPr>
              <a:buFont typeface="+mj-lt"/>
              <a:buAutoNum type="alphaUcPeriod"/>
            </a:pPr>
            <a:r>
              <a:rPr lang="tr-TR" sz="4400" dirty="0" smtClean="0">
                <a:solidFill>
                  <a:schemeClr val="bg1"/>
                </a:solidFill>
              </a:rPr>
              <a:t>Hayatilik</a:t>
            </a:r>
          </a:p>
          <a:p>
            <a:pPr>
              <a:buNone/>
            </a:pPr>
            <a:endParaRPr lang="tr-TR" sz="3600" dirty="0">
              <a:solidFill>
                <a:schemeClr val="bg1"/>
              </a:solidFill>
            </a:endParaRPr>
          </a:p>
        </p:txBody>
      </p:sp>
      <p:sp>
        <p:nvSpPr>
          <p:cNvPr id="4" name="3 İçerik Yer Tutucusu"/>
          <p:cNvSpPr>
            <a:spLocks noGrp="1"/>
          </p:cNvSpPr>
          <p:nvPr>
            <p:ph sz="half" idx="2"/>
          </p:nvPr>
        </p:nvSpPr>
        <p:spPr>
          <a:xfrm>
            <a:off x="9151146" y="0"/>
            <a:ext cx="8851103" cy="10801350"/>
          </a:xfrm>
          <a:solidFill>
            <a:schemeClr val="tx1"/>
          </a:solidFill>
        </p:spPr>
        <p:txBody>
          <a:bodyPr>
            <a:normAutofit fontScale="92500"/>
          </a:bodyPr>
          <a:lstStyle/>
          <a:p>
            <a:pPr>
              <a:buNone/>
            </a:pPr>
            <a:r>
              <a:rPr lang="tr-TR" sz="4800" dirty="0" smtClean="0">
                <a:solidFill>
                  <a:schemeClr val="bg1"/>
                </a:solidFill>
              </a:rPr>
              <a:t>30-Öğrenme-öğretme etkinliklerinde </a:t>
            </a:r>
          </a:p>
          <a:p>
            <a:pPr>
              <a:buNone/>
            </a:pPr>
            <a:r>
              <a:rPr lang="tr-TR" sz="4800" dirty="0" smtClean="0">
                <a:solidFill>
                  <a:schemeClr val="bg1"/>
                </a:solidFill>
              </a:rPr>
              <a:t>duyu organlarının etkinliği artıkça </a:t>
            </a:r>
          </a:p>
          <a:p>
            <a:pPr>
              <a:buNone/>
            </a:pPr>
            <a:r>
              <a:rPr lang="tr-TR" sz="4800" dirty="0" smtClean="0">
                <a:solidFill>
                  <a:schemeClr val="bg1"/>
                </a:solidFill>
              </a:rPr>
              <a:t>öğrenmelerin kalıcılığı artar.</a:t>
            </a:r>
          </a:p>
          <a:p>
            <a:pPr>
              <a:buNone/>
            </a:pPr>
            <a:endParaRPr lang="tr-TR" sz="4800" dirty="0" smtClean="0">
              <a:solidFill>
                <a:schemeClr val="bg1"/>
              </a:solidFill>
            </a:endParaRPr>
          </a:p>
          <a:p>
            <a:pPr>
              <a:buNone/>
            </a:pPr>
            <a:r>
              <a:rPr lang="tr-TR" sz="4800" dirty="0" smtClean="0">
                <a:solidFill>
                  <a:schemeClr val="bg1"/>
                </a:solidFill>
              </a:rPr>
              <a:t>Yukarıdaki ifade aşağıdaki öğretim </a:t>
            </a:r>
          </a:p>
          <a:p>
            <a:pPr>
              <a:buNone/>
            </a:pPr>
            <a:r>
              <a:rPr lang="tr-TR" sz="4800" dirty="0" smtClean="0">
                <a:solidFill>
                  <a:schemeClr val="bg1"/>
                </a:solidFill>
              </a:rPr>
              <a:t>ilkelerinden hangisinin en önemli </a:t>
            </a:r>
          </a:p>
          <a:p>
            <a:pPr>
              <a:buNone/>
            </a:pPr>
            <a:r>
              <a:rPr lang="tr-TR" sz="4800" dirty="0" smtClean="0">
                <a:solidFill>
                  <a:schemeClr val="bg1"/>
                </a:solidFill>
              </a:rPr>
              <a:t>olduğuna işaret eder?</a:t>
            </a:r>
          </a:p>
          <a:p>
            <a:pPr>
              <a:buFont typeface="+mj-lt"/>
              <a:buAutoNum type="alphaUcPeriod"/>
            </a:pPr>
            <a:r>
              <a:rPr lang="tr-TR" sz="4800" dirty="0" smtClean="0">
                <a:solidFill>
                  <a:schemeClr val="bg1"/>
                </a:solidFill>
              </a:rPr>
              <a:t>Açıklık</a:t>
            </a:r>
          </a:p>
          <a:p>
            <a:pPr>
              <a:buFont typeface="+mj-lt"/>
              <a:buAutoNum type="alphaUcPeriod"/>
            </a:pPr>
            <a:r>
              <a:rPr lang="tr-TR" sz="4800" dirty="0" smtClean="0">
                <a:solidFill>
                  <a:schemeClr val="bg1"/>
                </a:solidFill>
              </a:rPr>
              <a:t>Bilinenden bilinmeyene</a:t>
            </a:r>
          </a:p>
          <a:p>
            <a:pPr>
              <a:buFont typeface="+mj-lt"/>
              <a:buAutoNum type="alphaUcPeriod"/>
            </a:pPr>
            <a:r>
              <a:rPr lang="tr-TR" sz="4800" dirty="0" smtClean="0">
                <a:solidFill>
                  <a:schemeClr val="bg1"/>
                </a:solidFill>
              </a:rPr>
              <a:t>Somuttan soyuta</a:t>
            </a:r>
          </a:p>
          <a:p>
            <a:pPr>
              <a:buFont typeface="+mj-lt"/>
              <a:buAutoNum type="alphaUcPeriod"/>
            </a:pPr>
            <a:r>
              <a:rPr lang="tr-TR" sz="4800" dirty="0" smtClean="0">
                <a:solidFill>
                  <a:schemeClr val="bg1"/>
                </a:solidFill>
              </a:rPr>
              <a:t>Yaparak yaşayarak  öğrenme</a:t>
            </a:r>
          </a:p>
          <a:p>
            <a:pPr>
              <a:buFont typeface="+mj-lt"/>
              <a:buAutoNum type="alphaUcPeriod"/>
            </a:pPr>
            <a:r>
              <a:rPr lang="tr-TR" sz="4800" dirty="0" smtClean="0">
                <a:solidFill>
                  <a:schemeClr val="bg1"/>
                </a:solidFill>
              </a:rPr>
              <a:t>Hayatilik</a:t>
            </a:r>
          </a:p>
          <a:p>
            <a:pPr>
              <a:buNone/>
            </a:pPr>
            <a:endParaRPr lang="tr-TR" sz="3600" dirty="0" smtClean="0">
              <a:solidFill>
                <a:schemeClr val="bg1"/>
              </a:solidFill>
            </a:endParaRPr>
          </a:p>
        </p:txBody>
      </p:sp>
    </p:spTree>
    <p:extLst>
      <p:ext uri="{BB962C8B-B14F-4D97-AF65-F5344CB8AC3E}">
        <p14:creationId xmlns:p14="http://schemas.microsoft.com/office/powerpoint/2010/main" val="28988862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lnSpcReduction="10000"/>
          </a:bodyPr>
          <a:lstStyle/>
          <a:p>
            <a:pPr>
              <a:buNone/>
            </a:pPr>
            <a:endParaRPr lang="tr-TR" sz="4400" dirty="0" smtClean="0">
              <a:solidFill>
                <a:schemeClr val="bg1"/>
              </a:solidFill>
            </a:endParaRPr>
          </a:p>
          <a:p>
            <a:pPr>
              <a:buNone/>
            </a:pPr>
            <a:r>
              <a:rPr lang="tr-TR" sz="4400" dirty="0" smtClean="0">
                <a:solidFill>
                  <a:schemeClr val="bg1"/>
                </a:solidFill>
              </a:rPr>
              <a:t>UNUTMA SAKİN………</a:t>
            </a:r>
          </a:p>
          <a:p>
            <a:pPr>
              <a:buNone/>
            </a:pPr>
            <a:endParaRPr lang="tr-TR" sz="3500" dirty="0" smtClean="0">
              <a:solidFill>
                <a:schemeClr val="bg1"/>
              </a:solidFill>
            </a:endParaRPr>
          </a:p>
          <a:p>
            <a:pPr>
              <a:buNone/>
            </a:pPr>
            <a:r>
              <a:rPr lang="tr-TR" sz="3200" dirty="0" smtClean="0">
                <a:solidFill>
                  <a:schemeClr val="bg1"/>
                </a:solidFill>
              </a:rPr>
              <a:t>KAVRAM SOYUT İSE </a:t>
            </a:r>
          </a:p>
          <a:p>
            <a:pPr>
              <a:buNone/>
            </a:pPr>
            <a:r>
              <a:rPr lang="tr-TR" sz="3200" dirty="0" smtClean="0">
                <a:solidFill>
                  <a:schemeClr val="bg1"/>
                </a:solidFill>
              </a:rPr>
              <a:t>MATERYAL KULLANILIRSA</a:t>
            </a:r>
          </a:p>
          <a:p>
            <a:pPr>
              <a:buNone/>
            </a:pPr>
            <a:endParaRPr lang="tr-TR" sz="3200" dirty="0" smtClean="0">
              <a:solidFill>
                <a:schemeClr val="bg1"/>
              </a:solidFill>
            </a:endParaRPr>
          </a:p>
          <a:p>
            <a:pPr>
              <a:buNone/>
            </a:pPr>
            <a:r>
              <a:rPr lang="tr-TR" sz="3200" dirty="0" smtClean="0">
                <a:solidFill>
                  <a:schemeClr val="bg1"/>
                </a:solidFill>
              </a:rPr>
              <a:t>sayıları anlatan  bir öğretmen </a:t>
            </a:r>
          </a:p>
          <a:p>
            <a:pPr>
              <a:buNone/>
            </a:pPr>
            <a:r>
              <a:rPr lang="tr-TR" sz="3200" dirty="0" smtClean="0">
                <a:solidFill>
                  <a:schemeClr val="bg1"/>
                </a:solidFill>
              </a:rPr>
              <a:t>parmak saydırır ,ağaç saydırır,</a:t>
            </a:r>
          </a:p>
          <a:p>
            <a:pPr>
              <a:buNone/>
            </a:pPr>
            <a:r>
              <a:rPr lang="tr-TR" sz="3200" dirty="0" smtClean="0">
                <a:solidFill>
                  <a:schemeClr val="bg1"/>
                </a:solidFill>
              </a:rPr>
              <a:t>fasulye kullandırırsa </a:t>
            </a:r>
          </a:p>
          <a:p>
            <a:pPr>
              <a:buNone/>
            </a:pPr>
            <a:endParaRPr lang="tr-TR" sz="3200" dirty="0" smtClean="0">
              <a:solidFill>
                <a:schemeClr val="bg1"/>
              </a:solidFill>
            </a:endParaRPr>
          </a:p>
          <a:p>
            <a:pPr>
              <a:buNone/>
            </a:pPr>
            <a:r>
              <a:rPr lang="tr-TR" sz="3200" dirty="0" smtClean="0">
                <a:solidFill>
                  <a:schemeClr val="bg1"/>
                </a:solidFill>
              </a:rPr>
              <a:t>KAVRAM SOMUT İSE</a:t>
            </a:r>
          </a:p>
          <a:p>
            <a:pPr>
              <a:buNone/>
            </a:pPr>
            <a:r>
              <a:rPr lang="tr-TR" sz="3200" dirty="0" smtClean="0">
                <a:solidFill>
                  <a:schemeClr val="bg1"/>
                </a:solidFill>
              </a:rPr>
              <a:t>DAHA İYİ ANLAŞILMASI İÇİN </a:t>
            </a:r>
          </a:p>
          <a:p>
            <a:pPr>
              <a:buNone/>
            </a:pPr>
            <a:r>
              <a:rPr lang="tr-TR" sz="3200" dirty="0" smtClean="0">
                <a:solidFill>
                  <a:schemeClr val="bg1"/>
                </a:solidFill>
              </a:rPr>
              <a:t>MATERYAL KULLANIRSA </a:t>
            </a:r>
          </a:p>
          <a:p>
            <a:pPr>
              <a:buNone/>
            </a:pPr>
            <a:endParaRPr lang="tr-TR" sz="3600" dirty="0" smtClean="0">
              <a:solidFill>
                <a:schemeClr val="bg1"/>
              </a:solidFill>
            </a:endParaRPr>
          </a:p>
          <a:p>
            <a:pPr>
              <a:buNone/>
            </a:pPr>
            <a:r>
              <a:rPr lang="tr-TR" sz="3600" dirty="0" smtClean="0">
                <a:solidFill>
                  <a:schemeClr val="bg1"/>
                </a:solidFill>
              </a:rPr>
              <a:t>Yaprakları anlatan bir öğretmenin</a:t>
            </a:r>
          </a:p>
          <a:p>
            <a:pPr>
              <a:buNone/>
            </a:pPr>
            <a:r>
              <a:rPr lang="tr-TR" sz="3600" dirty="0" smtClean="0">
                <a:solidFill>
                  <a:schemeClr val="bg1"/>
                </a:solidFill>
              </a:rPr>
              <a:t>Sınıfta anlatımını desteklemek için</a:t>
            </a:r>
          </a:p>
          <a:p>
            <a:pPr>
              <a:buNone/>
            </a:pPr>
            <a:r>
              <a:rPr lang="tr-TR" sz="3600" dirty="0" smtClean="0">
                <a:solidFill>
                  <a:schemeClr val="bg1"/>
                </a:solidFill>
              </a:rPr>
              <a:t>Gerçek yaprak kullanması</a:t>
            </a:r>
          </a:p>
          <a:p>
            <a:pPr>
              <a:buNone/>
            </a:pPr>
            <a:r>
              <a:rPr lang="tr-TR" sz="3600" dirty="0" smtClean="0">
                <a:solidFill>
                  <a:schemeClr val="bg1"/>
                </a:solidFill>
              </a:rPr>
              <a:t>Plastik yaprak kullanması  </a:t>
            </a:r>
          </a:p>
          <a:p>
            <a:pPr>
              <a:buNone/>
            </a:pPr>
            <a:endParaRPr lang="tr-TR" sz="3600" dirty="0" smtClean="0">
              <a:solidFill>
                <a:schemeClr val="bg1"/>
              </a:solidFill>
            </a:endParaRPr>
          </a:p>
        </p:txBody>
      </p:sp>
      <p:sp>
        <p:nvSpPr>
          <p:cNvPr id="4" name="3 Sağ Ok"/>
          <p:cNvSpPr/>
          <p:nvPr/>
        </p:nvSpPr>
        <p:spPr>
          <a:xfrm>
            <a:off x="4786283" y="2328841"/>
            <a:ext cx="978408" cy="4846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Metin kutusu"/>
          <p:cNvSpPr txBox="1"/>
          <p:nvPr/>
        </p:nvSpPr>
        <p:spPr>
          <a:xfrm flipH="1">
            <a:off x="5929291" y="2114527"/>
            <a:ext cx="9429817" cy="584775"/>
          </a:xfrm>
          <a:prstGeom prst="rect">
            <a:avLst/>
          </a:prstGeom>
          <a:noFill/>
        </p:spPr>
        <p:txBody>
          <a:bodyPr wrap="square" rtlCol="0">
            <a:spAutoFit/>
          </a:bodyPr>
          <a:lstStyle/>
          <a:p>
            <a:r>
              <a:rPr lang="tr-TR" sz="3200" dirty="0" smtClean="0">
                <a:solidFill>
                  <a:schemeClr val="bg1"/>
                </a:solidFill>
              </a:rPr>
              <a:t>CEVAP SOMUTTAN SOYUTA OLACAK </a:t>
            </a:r>
            <a:endParaRPr lang="tr-TR" sz="3200" dirty="0">
              <a:solidFill>
                <a:schemeClr val="bg1"/>
              </a:solidFill>
            </a:endParaRPr>
          </a:p>
        </p:txBody>
      </p:sp>
      <p:sp>
        <p:nvSpPr>
          <p:cNvPr id="6" name="5 Sağ Ok"/>
          <p:cNvSpPr/>
          <p:nvPr/>
        </p:nvSpPr>
        <p:spPr>
          <a:xfrm>
            <a:off x="4929159" y="4686295"/>
            <a:ext cx="978408" cy="4846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7 Düz Ok Bağlayıcısı"/>
          <p:cNvCxnSpPr/>
          <p:nvPr/>
        </p:nvCxnSpPr>
        <p:spPr>
          <a:xfrm flipV="1">
            <a:off x="5929291" y="2614593"/>
            <a:ext cx="2928958" cy="221457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9 Sağ Ok"/>
          <p:cNvSpPr/>
          <p:nvPr/>
        </p:nvSpPr>
        <p:spPr>
          <a:xfrm>
            <a:off x="4643407" y="6115055"/>
            <a:ext cx="2143140" cy="64294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Metin kutusu"/>
          <p:cNvSpPr txBox="1"/>
          <p:nvPr/>
        </p:nvSpPr>
        <p:spPr>
          <a:xfrm>
            <a:off x="7000861" y="6115055"/>
            <a:ext cx="9787006" cy="584775"/>
          </a:xfrm>
          <a:prstGeom prst="rect">
            <a:avLst/>
          </a:prstGeom>
          <a:noFill/>
        </p:spPr>
        <p:txBody>
          <a:bodyPr wrap="square" rtlCol="0">
            <a:spAutoFit/>
          </a:bodyPr>
          <a:lstStyle/>
          <a:p>
            <a:r>
              <a:rPr lang="tr-TR" sz="3200" dirty="0" smtClean="0">
                <a:solidFill>
                  <a:schemeClr val="bg1"/>
                </a:solidFill>
              </a:rPr>
              <a:t>CEVAP AÇIKLIK OLACAK </a:t>
            </a:r>
            <a:endParaRPr lang="tr-TR" sz="3200" dirty="0">
              <a:solidFill>
                <a:schemeClr val="bg1"/>
              </a:solidFill>
            </a:endParaRPr>
          </a:p>
        </p:txBody>
      </p:sp>
      <p:cxnSp>
        <p:nvCxnSpPr>
          <p:cNvPr id="14" name="13 Düz Ok Bağlayıcısı"/>
          <p:cNvCxnSpPr/>
          <p:nvPr/>
        </p:nvCxnSpPr>
        <p:spPr>
          <a:xfrm rot="5400000" flipH="1" flipV="1">
            <a:off x="6215043" y="6615121"/>
            <a:ext cx="1928826" cy="178595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a:solidFill>
                <a:schemeClr val="bg1"/>
              </a:solidFill>
            </a:endParaRPr>
          </a:p>
          <a:p>
            <a:pPr marL="0" indent="0">
              <a:buNone/>
            </a:pPr>
            <a:r>
              <a:rPr lang="tr-TR" sz="4800" dirty="0" smtClean="0">
                <a:solidFill>
                  <a:schemeClr val="bg1"/>
                </a:solidFill>
              </a:rPr>
              <a:t>31-İletişim konusunda ‘’ Haberleşme’’ üzerinde duran bir öğretmenin, öğrencilerini postaneye götürüp haberleşme türlerini, uygulamalı olarak göstermesinin temel amacı aşağıdakilerden hangisi olabilir?</a:t>
            </a:r>
          </a:p>
          <a:p>
            <a:pPr marL="0" indent="0">
              <a:buNone/>
            </a:pPr>
            <a:endParaRPr lang="tr-TR" sz="4800" dirty="0">
              <a:solidFill>
                <a:schemeClr val="bg1"/>
              </a:solidFill>
            </a:endParaRPr>
          </a:p>
          <a:p>
            <a:pPr marL="514350" indent="-514350">
              <a:buFont typeface="+mj-lt"/>
              <a:buAutoNum type="alphaUcPeriod"/>
            </a:pPr>
            <a:r>
              <a:rPr lang="tr-TR" sz="4800" dirty="0" smtClean="0">
                <a:solidFill>
                  <a:schemeClr val="bg1"/>
                </a:solidFill>
              </a:rPr>
              <a:t>Çevreyi tanımak</a:t>
            </a:r>
          </a:p>
          <a:p>
            <a:pPr marL="514350" indent="-514350">
              <a:buFont typeface="+mj-lt"/>
              <a:buAutoNum type="alphaUcPeriod"/>
            </a:pPr>
            <a:r>
              <a:rPr lang="tr-TR" sz="4800" dirty="0" smtClean="0">
                <a:solidFill>
                  <a:schemeClr val="bg1"/>
                </a:solidFill>
              </a:rPr>
              <a:t>Somut yaşantılar sağlamak</a:t>
            </a:r>
          </a:p>
          <a:p>
            <a:pPr marL="514350" indent="-514350">
              <a:buFont typeface="+mj-lt"/>
              <a:buAutoNum type="alphaUcPeriod"/>
            </a:pPr>
            <a:r>
              <a:rPr lang="tr-TR" sz="4800" dirty="0" smtClean="0">
                <a:solidFill>
                  <a:schemeClr val="bg1"/>
                </a:solidFill>
              </a:rPr>
              <a:t>İş birliğini geliştirmek</a:t>
            </a:r>
          </a:p>
          <a:p>
            <a:pPr marL="514350" indent="-514350">
              <a:buFont typeface="+mj-lt"/>
              <a:buAutoNum type="alphaUcPeriod"/>
            </a:pPr>
            <a:r>
              <a:rPr lang="tr-TR" sz="4800" dirty="0" smtClean="0">
                <a:solidFill>
                  <a:schemeClr val="bg1"/>
                </a:solidFill>
              </a:rPr>
              <a:t>Sınıf ortamından farklı yerde ders işlemek</a:t>
            </a:r>
          </a:p>
          <a:p>
            <a:pPr marL="514350" indent="-514350">
              <a:buFont typeface="+mj-lt"/>
              <a:buAutoNum type="alphaUcPeriod"/>
            </a:pPr>
            <a:r>
              <a:rPr lang="tr-TR" sz="4800" dirty="0" smtClean="0">
                <a:solidFill>
                  <a:schemeClr val="bg1"/>
                </a:solidFill>
              </a:rPr>
              <a:t>Öğrenci katılımını sağlamak</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r>
              <a:rPr lang="tr-TR" sz="3200" dirty="0" smtClean="0">
                <a:solidFill>
                  <a:schemeClr val="bg1"/>
                </a:solidFill>
              </a:rPr>
              <a:t>       </a:t>
            </a:r>
            <a:endParaRPr lang="tr-TR" sz="3600" dirty="0" smtClean="0">
              <a:solidFill>
                <a:schemeClr val="bg1"/>
              </a:solidFill>
            </a:endParaRPr>
          </a:p>
          <a:p>
            <a:pPr marL="0" indent="0">
              <a:buNone/>
            </a:pPr>
            <a:r>
              <a:rPr lang="tr-TR" sz="3600" dirty="0" smtClean="0">
                <a:solidFill>
                  <a:schemeClr val="bg1"/>
                </a:solidFill>
              </a:rPr>
              <a:t>                                                   </a:t>
            </a:r>
            <a:r>
              <a:rPr lang="tr-TR" sz="3600" b="1" u="sng" dirty="0" smtClean="0">
                <a:solidFill>
                  <a:schemeClr val="bg1"/>
                </a:solidFill>
              </a:rPr>
              <a:t>EĞİTİM SİSTEMİNİN ÇIKTI ÖGESİ</a:t>
            </a:r>
          </a:p>
          <a:p>
            <a:pPr>
              <a:buFont typeface="Wingdings" panose="05000000000000000000" pitchFamily="2" charset="2"/>
              <a:buChar char="q"/>
            </a:pPr>
            <a:r>
              <a:rPr lang="tr-TR" sz="3600" dirty="0" smtClean="0">
                <a:solidFill>
                  <a:schemeClr val="bg1"/>
                </a:solidFill>
              </a:rPr>
              <a:t>Eğitim sisteminin çıktısı olarak ise öğrencilerin süreç sonucunda kazanmış oldukları davranışlar veya nitelikler düşünülebilir. Öğrenciler sistemin bir çıktısı olarak planlanan ve arzulanan davranışları;</a:t>
            </a:r>
          </a:p>
          <a:p>
            <a:pPr marL="514350" indent="-514350">
              <a:buFont typeface="+mj-lt"/>
              <a:buAutoNum type="arabicPeriod"/>
            </a:pPr>
            <a:r>
              <a:rPr lang="tr-TR" sz="3600" dirty="0" smtClean="0">
                <a:solidFill>
                  <a:schemeClr val="bg1"/>
                </a:solidFill>
              </a:rPr>
              <a:t>Yeterli bir düzeyde kazanmış,</a:t>
            </a:r>
          </a:p>
          <a:p>
            <a:pPr marL="514350" indent="-514350">
              <a:buFont typeface="+mj-lt"/>
              <a:buAutoNum type="arabicPeriod"/>
            </a:pPr>
            <a:r>
              <a:rPr lang="tr-TR" sz="3600" dirty="0" smtClean="0">
                <a:solidFill>
                  <a:schemeClr val="bg1"/>
                </a:solidFill>
              </a:rPr>
              <a:t>Yeterli düzeyde kazanamamış veya</a:t>
            </a:r>
          </a:p>
          <a:p>
            <a:pPr marL="514350" indent="-514350">
              <a:buFont typeface="+mj-lt"/>
              <a:buAutoNum type="arabicPeriod"/>
            </a:pPr>
            <a:r>
              <a:rPr lang="tr-TR" sz="3600" dirty="0" smtClean="0">
                <a:solidFill>
                  <a:schemeClr val="bg1"/>
                </a:solidFill>
              </a:rPr>
              <a:t>İstenmeyen davranışları kazanmış olabilirler.</a:t>
            </a:r>
          </a:p>
          <a:p>
            <a:pPr marL="0" indent="0">
              <a:buNone/>
            </a:pPr>
            <a:endParaRPr lang="tr-TR" sz="3600" dirty="0">
              <a:solidFill>
                <a:schemeClr val="bg1"/>
              </a:solidFill>
            </a:endParaRPr>
          </a:p>
          <a:p>
            <a:pPr marL="0" indent="0">
              <a:buNone/>
            </a:pPr>
            <a:r>
              <a:rPr lang="tr-TR" sz="3600" dirty="0" smtClean="0">
                <a:solidFill>
                  <a:schemeClr val="bg1"/>
                </a:solidFill>
              </a:rPr>
              <a:t>İstendik davranışların yeterli düzeyde kazanılması durumunda sistemin iyi işlediği veya çok ciddi sorunların olmadığı yargısına varılır.</a:t>
            </a:r>
          </a:p>
          <a:p>
            <a:pPr marL="0" indent="0">
              <a:buNone/>
            </a:pPr>
            <a:endParaRPr lang="tr-TR" sz="3600" dirty="0">
              <a:solidFill>
                <a:schemeClr val="bg1"/>
              </a:solidFill>
            </a:endParaRPr>
          </a:p>
          <a:p>
            <a:pPr marL="0" indent="0">
              <a:buNone/>
            </a:pPr>
            <a:r>
              <a:rPr lang="tr-TR" sz="3600" dirty="0" smtClean="0">
                <a:solidFill>
                  <a:schemeClr val="bg1"/>
                </a:solidFill>
              </a:rPr>
              <a:t>Eğer istendik davranışlar yeterli  düzeyde kazanılmamış ise, sistemde ne tür aksaklıkların olduğu konusunda bazı çalışmalar yapılmalıdır. </a:t>
            </a:r>
          </a:p>
          <a:p>
            <a:pPr marL="0" indent="0">
              <a:buNone/>
            </a:pPr>
            <a:endParaRPr lang="tr-TR" sz="3600" dirty="0">
              <a:solidFill>
                <a:schemeClr val="bg1"/>
              </a:solidFill>
            </a:endParaRPr>
          </a:p>
          <a:p>
            <a:pPr marL="0" indent="0">
              <a:buNone/>
            </a:pPr>
            <a:r>
              <a:rPr lang="tr-TR" sz="3600" dirty="0" smtClean="0">
                <a:solidFill>
                  <a:schemeClr val="bg1"/>
                </a:solidFill>
              </a:rPr>
              <a:t>Bu durumda, sistemi oluşturan tüm ögelerin analiz edilmesi sonucu belirlenen eksiklikler ve aksaklıkların giderilmesi için gerekli tedbirler alınmalıdır.</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32-Öğrencilerin hücrenin yapısını daha iyi kavrayabilmeleri için hücre modeli kullanmayı düşünen bir öğretmenin öncelikli amacı aşağıdakilerden hangisidir?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Öğretim sürecini somutlaştırma</a:t>
            </a:r>
          </a:p>
          <a:p>
            <a:pPr marL="514350" indent="-514350">
              <a:buFont typeface="+mj-lt"/>
              <a:buAutoNum type="alphaUcPeriod"/>
            </a:pPr>
            <a:r>
              <a:rPr lang="tr-TR" sz="4400" dirty="0" smtClean="0">
                <a:solidFill>
                  <a:schemeClr val="bg1"/>
                </a:solidFill>
              </a:rPr>
              <a:t>Öğrencilerin bireysel ihtiyacını giderme</a:t>
            </a:r>
          </a:p>
          <a:p>
            <a:pPr marL="514350" indent="-514350">
              <a:buFont typeface="+mj-lt"/>
              <a:buAutoNum type="alphaUcPeriod"/>
            </a:pPr>
            <a:r>
              <a:rPr lang="tr-TR" sz="4400" dirty="0" smtClean="0">
                <a:solidFill>
                  <a:schemeClr val="bg1"/>
                </a:solidFill>
              </a:rPr>
              <a:t>Dersi çekici hale getirme</a:t>
            </a:r>
          </a:p>
          <a:p>
            <a:pPr marL="514350" indent="-514350">
              <a:buFont typeface="+mj-lt"/>
              <a:buAutoNum type="alphaUcPeriod"/>
            </a:pPr>
            <a:r>
              <a:rPr lang="tr-TR" sz="4400" dirty="0" smtClean="0">
                <a:solidFill>
                  <a:schemeClr val="bg1"/>
                </a:solidFill>
              </a:rPr>
              <a:t>Çoklu öğrenme ortamı sağlama</a:t>
            </a:r>
          </a:p>
          <a:p>
            <a:pPr marL="514350" indent="-514350">
              <a:buFont typeface="+mj-lt"/>
              <a:buAutoNum type="alphaUcPeriod"/>
            </a:pPr>
            <a:r>
              <a:rPr lang="tr-TR" sz="4400" dirty="0" smtClean="0">
                <a:solidFill>
                  <a:schemeClr val="bg1"/>
                </a:solidFill>
              </a:rPr>
              <a:t>Zamandan tasarruf etme </a:t>
            </a: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33-Berrin öğretmen, Türkçe dersinde öğrencilerin ‘’ Metnin türünü dikkate alarak okur’’ ve ‘’ Gazete ve dergi okur.’’ kazanımlarını edinmelerini sağlamak için ‘’ Rol oynama’’ ve ‘’ Eğitsel oyun’’ öğretim yöntem ya da tekniklerini kullanır.</a:t>
            </a:r>
            <a:endParaRPr lang="tr-TR" sz="4400" dirty="0">
              <a:solidFill>
                <a:schemeClr val="bg1"/>
              </a:solidFill>
            </a:endParaRPr>
          </a:p>
          <a:p>
            <a:pPr marL="0" indent="0">
              <a:buNone/>
            </a:pPr>
            <a:r>
              <a:rPr lang="tr-TR" sz="4400" dirty="0" smtClean="0">
                <a:solidFill>
                  <a:schemeClr val="bg1"/>
                </a:solidFill>
              </a:rPr>
              <a:t>Berrin Öğretmen, bu öğretim yöntem ya da teknikleri kullanarak öğrencilerinde öncelikle hangi özelliğin gelişmesine yardımcı olur?</a:t>
            </a:r>
            <a:endParaRPr lang="tr-TR" sz="4400" dirty="0">
              <a:solidFill>
                <a:schemeClr val="bg1"/>
              </a:solidFill>
            </a:endParaRPr>
          </a:p>
          <a:p>
            <a:pPr marL="514350" indent="-514350">
              <a:buFont typeface="+mj-lt"/>
              <a:buAutoNum type="alphaUcPeriod"/>
            </a:pPr>
            <a:r>
              <a:rPr lang="tr-TR" sz="4400" dirty="0" err="1" smtClean="0">
                <a:solidFill>
                  <a:schemeClr val="bg1"/>
                </a:solidFill>
              </a:rPr>
              <a:t>Argümantasyon</a:t>
            </a:r>
            <a:endParaRPr lang="tr-TR" sz="4400" dirty="0" smtClean="0">
              <a:solidFill>
                <a:schemeClr val="bg1"/>
              </a:solidFill>
            </a:endParaRPr>
          </a:p>
          <a:p>
            <a:pPr marL="514350" indent="-514350">
              <a:buFont typeface="+mj-lt"/>
              <a:buAutoNum type="alphaUcPeriod"/>
            </a:pPr>
            <a:r>
              <a:rPr lang="tr-TR" sz="4400" dirty="0" smtClean="0">
                <a:solidFill>
                  <a:schemeClr val="bg1"/>
                </a:solidFill>
              </a:rPr>
              <a:t>Bireyselleştirme</a:t>
            </a:r>
          </a:p>
          <a:p>
            <a:pPr marL="514350" indent="-514350">
              <a:buFont typeface="+mj-lt"/>
              <a:buAutoNum type="alphaUcPeriod"/>
            </a:pPr>
            <a:r>
              <a:rPr lang="tr-TR" sz="4400" dirty="0" smtClean="0">
                <a:solidFill>
                  <a:schemeClr val="bg1"/>
                </a:solidFill>
              </a:rPr>
              <a:t>Yansıtıcı düşünme</a:t>
            </a:r>
          </a:p>
          <a:p>
            <a:pPr marL="514350" indent="-514350">
              <a:buFont typeface="+mj-lt"/>
              <a:buAutoNum type="alphaUcPeriod"/>
            </a:pPr>
            <a:r>
              <a:rPr lang="tr-TR" sz="4400" dirty="0" smtClean="0">
                <a:solidFill>
                  <a:schemeClr val="bg1"/>
                </a:solidFill>
              </a:rPr>
              <a:t>Somut yaşantı kazanma</a:t>
            </a:r>
          </a:p>
          <a:p>
            <a:pPr marL="514350" indent="-514350">
              <a:buFont typeface="+mj-lt"/>
              <a:buAutoNum type="alphaUcPeriod"/>
            </a:pPr>
            <a:r>
              <a:rPr lang="tr-TR" sz="4400" dirty="0" smtClean="0">
                <a:solidFill>
                  <a:schemeClr val="bg1"/>
                </a:solidFill>
              </a:rPr>
              <a:t>Akademik benlik geliştirme</a:t>
            </a:r>
          </a:p>
          <a:p>
            <a:pPr marL="0" indent="0">
              <a:buNone/>
            </a:pPr>
            <a:endParaRPr lang="tr-TR" sz="3200" dirty="0" smtClean="0">
              <a:solidFill>
                <a:schemeClr val="bg1"/>
              </a:solidFill>
            </a:endParaRPr>
          </a:p>
          <a:p>
            <a:pPr marL="0" indent="0">
              <a:buNone/>
            </a:pPr>
            <a:endParaRPr lang="tr-TR" sz="3200" dirty="0">
              <a:solidFill>
                <a:schemeClr val="bg1"/>
              </a:solidFill>
            </a:endParaRPr>
          </a:p>
          <a:p>
            <a:pPr marL="514350" indent="-514350">
              <a:buFont typeface="+mj-lt"/>
              <a:buAutoNum type="alphaUcPeriod"/>
            </a:pPr>
            <a:endParaRPr lang="tr-TR" sz="3200" dirty="0" smtClean="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49"/>
          </a:xfrm>
          <a:solidFill>
            <a:schemeClr val="tx1"/>
          </a:solidFill>
        </p:spPr>
        <p:txBody>
          <a:bodyPr>
            <a:normAutofit/>
          </a:bodyPr>
          <a:lstStyle/>
          <a:p>
            <a:pPr>
              <a:buNone/>
            </a:pPr>
            <a:endParaRPr lang="tr-TR" sz="3600" dirty="0" smtClean="0">
              <a:solidFill>
                <a:schemeClr val="bg1"/>
              </a:solidFill>
            </a:endParaRPr>
          </a:p>
          <a:p>
            <a:pPr>
              <a:buNone/>
            </a:pPr>
            <a:r>
              <a:rPr lang="tr-TR" sz="3600" dirty="0" smtClean="0">
                <a:solidFill>
                  <a:schemeClr val="bg1"/>
                </a:solidFill>
              </a:rPr>
              <a:t>                                      </a:t>
            </a:r>
            <a:r>
              <a:rPr lang="tr-TR" sz="3600" b="1" dirty="0" smtClean="0">
                <a:solidFill>
                  <a:schemeClr val="bg1"/>
                </a:solidFill>
              </a:rPr>
              <a:t>EKONOMİKLİK İLKESİ –tasarruf ilkesi</a:t>
            </a:r>
          </a:p>
          <a:p>
            <a:pPr>
              <a:buNone/>
            </a:pPr>
            <a:endParaRPr lang="tr-TR" sz="3600" dirty="0">
              <a:solidFill>
                <a:schemeClr val="bg1"/>
              </a:solidFill>
            </a:endParaRPr>
          </a:p>
        </p:txBody>
      </p:sp>
      <p:sp>
        <p:nvSpPr>
          <p:cNvPr id="4" name="3 Yukarı Bükülü Ok"/>
          <p:cNvSpPr/>
          <p:nvPr/>
        </p:nvSpPr>
        <p:spPr>
          <a:xfrm rot="10800000">
            <a:off x="1928763" y="1543023"/>
            <a:ext cx="4143404" cy="10001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Metin kutusu"/>
          <p:cNvSpPr txBox="1"/>
          <p:nvPr/>
        </p:nvSpPr>
        <p:spPr>
          <a:xfrm>
            <a:off x="0" y="2400279"/>
            <a:ext cx="7000861" cy="6863417"/>
          </a:xfrm>
          <a:prstGeom prst="rect">
            <a:avLst/>
          </a:prstGeom>
          <a:noFill/>
        </p:spPr>
        <p:txBody>
          <a:bodyPr wrap="square" rtlCol="0">
            <a:spAutoFit/>
          </a:bodyPr>
          <a:lstStyle/>
          <a:p>
            <a:pPr>
              <a:buFont typeface="Wingdings" pitchFamily="2" charset="2"/>
              <a:buChar char="ü"/>
            </a:pPr>
            <a:r>
              <a:rPr lang="tr-TR" sz="4000" dirty="0" smtClean="0">
                <a:solidFill>
                  <a:schemeClr val="bg1"/>
                </a:solidFill>
              </a:rPr>
              <a:t>En az maliyetle en yüksek verimi elde etmektir.</a:t>
            </a:r>
          </a:p>
          <a:p>
            <a:pPr>
              <a:buFont typeface="Wingdings" pitchFamily="2" charset="2"/>
              <a:buChar char="ü"/>
            </a:pPr>
            <a:endParaRPr lang="tr-TR" sz="4000" dirty="0" smtClean="0">
              <a:solidFill>
                <a:schemeClr val="bg1"/>
              </a:solidFill>
            </a:endParaRPr>
          </a:p>
          <a:p>
            <a:pPr>
              <a:buFont typeface="Wingdings" pitchFamily="2" charset="2"/>
              <a:buChar char="ü"/>
            </a:pPr>
            <a:r>
              <a:rPr lang="tr-TR" sz="4000" dirty="0" smtClean="0">
                <a:solidFill>
                  <a:schemeClr val="bg1"/>
                </a:solidFill>
              </a:rPr>
              <a:t>Bir taşla iki kuş vurmaktır.</a:t>
            </a:r>
          </a:p>
          <a:p>
            <a:pPr>
              <a:buFont typeface="Wingdings" pitchFamily="2" charset="2"/>
              <a:buChar char="ü"/>
            </a:pPr>
            <a:endParaRPr lang="tr-TR" sz="4000" dirty="0" smtClean="0">
              <a:solidFill>
                <a:schemeClr val="bg1"/>
              </a:solidFill>
            </a:endParaRPr>
          </a:p>
          <a:p>
            <a:pPr>
              <a:buFont typeface="Wingdings" pitchFamily="2" charset="2"/>
              <a:buChar char="ü"/>
            </a:pPr>
            <a:r>
              <a:rPr lang="tr-TR" sz="4000" dirty="0" smtClean="0">
                <a:solidFill>
                  <a:schemeClr val="bg1"/>
                </a:solidFill>
              </a:rPr>
              <a:t>Bir öğrenme yaşantısıyla birden fazla öğretim hedefini gerçekleştirmektir.</a:t>
            </a:r>
          </a:p>
          <a:p>
            <a:pPr>
              <a:buFont typeface="Wingdings" pitchFamily="2" charset="2"/>
              <a:buChar char="ü"/>
            </a:pPr>
            <a:endParaRPr lang="tr-TR" sz="4000" dirty="0" smtClean="0">
              <a:solidFill>
                <a:schemeClr val="bg1"/>
              </a:solidFill>
            </a:endParaRPr>
          </a:p>
          <a:p>
            <a:pPr>
              <a:buFont typeface="Wingdings" pitchFamily="2" charset="2"/>
              <a:buChar char="ü"/>
            </a:pPr>
            <a:r>
              <a:rPr lang="tr-TR" sz="4000" dirty="0" smtClean="0">
                <a:solidFill>
                  <a:schemeClr val="bg1"/>
                </a:solidFill>
              </a:rPr>
              <a:t>Ekonomikliği sağlamanın yolu PLANLI olmaktan geçer. </a:t>
            </a:r>
            <a:endParaRPr lang="tr-TR" sz="4000" dirty="0">
              <a:solidFill>
                <a:schemeClr val="bg1"/>
              </a:solidFill>
            </a:endParaRPr>
          </a:p>
        </p:txBody>
      </p:sp>
      <p:sp>
        <p:nvSpPr>
          <p:cNvPr id="7" name="6 Bükülü Ok"/>
          <p:cNvSpPr/>
          <p:nvPr/>
        </p:nvSpPr>
        <p:spPr>
          <a:xfrm rot="5400000">
            <a:off x="10858513" y="42825"/>
            <a:ext cx="785818" cy="392909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 name="7 Metin kutusu"/>
          <p:cNvSpPr txBox="1"/>
          <p:nvPr/>
        </p:nvSpPr>
        <p:spPr>
          <a:xfrm>
            <a:off x="9144001" y="2400279"/>
            <a:ext cx="7715304" cy="6247864"/>
          </a:xfrm>
          <a:prstGeom prst="rect">
            <a:avLst/>
          </a:prstGeom>
          <a:noFill/>
        </p:spPr>
        <p:txBody>
          <a:bodyPr wrap="square" rtlCol="0">
            <a:spAutoFit/>
          </a:bodyPr>
          <a:lstStyle/>
          <a:p>
            <a:pPr>
              <a:buFont typeface="Wingdings" pitchFamily="2" charset="2"/>
              <a:buChar char="ü"/>
            </a:pPr>
            <a:r>
              <a:rPr lang="tr-TR" sz="4000" dirty="0" smtClean="0">
                <a:solidFill>
                  <a:schemeClr val="bg1"/>
                </a:solidFill>
              </a:rPr>
              <a:t>Renkleri tanıtan bir okul öncesi öğretmenin renklerin trafikteki anlamlarını da vermesi.</a:t>
            </a:r>
          </a:p>
          <a:p>
            <a:pPr>
              <a:buFont typeface="Wingdings" pitchFamily="2" charset="2"/>
              <a:buChar char="ü"/>
            </a:pPr>
            <a:endParaRPr lang="tr-TR" sz="4000" dirty="0" smtClean="0">
              <a:solidFill>
                <a:schemeClr val="bg1"/>
              </a:solidFill>
            </a:endParaRPr>
          </a:p>
          <a:p>
            <a:pPr>
              <a:buFont typeface="Wingdings" pitchFamily="2" charset="2"/>
              <a:buChar char="ü"/>
            </a:pPr>
            <a:r>
              <a:rPr lang="tr-TR" sz="4000" dirty="0" smtClean="0">
                <a:solidFill>
                  <a:schemeClr val="bg1"/>
                </a:solidFill>
              </a:rPr>
              <a:t>Öğrencilerine paylaşma, dayanışma, işbirliği, grup bilinci kazandırmak isteyen bir öğretmenin bireysel koşu yarışmaları yerine 4x100 metre bayrak koşusu yaptırması.</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 y="0"/>
            <a:ext cx="18002249" cy="10801350"/>
          </a:xfrm>
          <a:solidFill>
            <a:schemeClr val="tx1"/>
          </a:solidFill>
        </p:spPr>
        <p:txBody>
          <a:bodyPr>
            <a:normAutofit/>
          </a:bodyPr>
          <a:lstStyle/>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GÜNCELLİK-AKTÜALİTE İLKESİ</a:t>
            </a:r>
            <a:endParaRPr lang="tr-TR" sz="3600" b="1" u="sng" dirty="0">
              <a:solidFill>
                <a:schemeClr val="bg1"/>
              </a:solidFill>
            </a:endParaRPr>
          </a:p>
        </p:txBody>
      </p:sp>
      <p:sp>
        <p:nvSpPr>
          <p:cNvPr id="4" name="3 Yarım Çerçeve"/>
          <p:cNvSpPr/>
          <p:nvPr/>
        </p:nvSpPr>
        <p:spPr>
          <a:xfrm>
            <a:off x="1500135" y="1757337"/>
            <a:ext cx="4914928" cy="71438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4 Metin kutusu"/>
          <p:cNvSpPr txBox="1"/>
          <p:nvPr/>
        </p:nvSpPr>
        <p:spPr>
          <a:xfrm>
            <a:off x="504181" y="2471717"/>
            <a:ext cx="6996746" cy="7540526"/>
          </a:xfrm>
          <a:prstGeom prst="rect">
            <a:avLst/>
          </a:prstGeom>
          <a:noFill/>
        </p:spPr>
        <p:txBody>
          <a:bodyPr wrap="square" rtlCol="0">
            <a:spAutoFit/>
          </a:bodyPr>
          <a:lstStyle/>
          <a:p>
            <a:pPr>
              <a:buFont typeface="Wingdings" pitchFamily="2" charset="2"/>
              <a:buChar char="ü"/>
            </a:pPr>
            <a:r>
              <a:rPr lang="tr-TR" sz="4400" dirty="0" smtClean="0">
                <a:solidFill>
                  <a:schemeClr val="bg1"/>
                </a:solidFill>
              </a:rPr>
              <a:t>Öğrencilere aktarılan bilgilerin güncel ve yeni bilgiler olmasıdır.</a:t>
            </a:r>
          </a:p>
          <a:p>
            <a:pPr>
              <a:buFont typeface="Wingdings" pitchFamily="2" charset="2"/>
              <a:buChar char="ü"/>
            </a:pPr>
            <a:endParaRPr lang="tr-TR" sz="4400" dirty="0" smtClean="0">
              <a:solidFill>
                <a:schemeClr val="bg1"/>
              </a:solidFill>
            </a:endParaRPr>
          </a:p>
          <a:p>
            <a:pPr>
              <a:buFont typeface="Wingdings" pitchFamily="2" charset="2"/>
              <a:buChar char="ü"/>
            </a:pPr>
            <a:r>
              <a:rPr lang="tr-TR" sz="4400" dirty="0" smtClean="0">
                <a:solidFill>
                  <a:schemeClr val="bg1"/>
                </a:solidFill>
              </a:rPr>
              <a:t>Konuların güncel konu ve sorunlarla ilişkilendirilerek aktarılmasıdır.</a:t>
            </a:r>
          </a:p>
          <a:p>
            <a:pPr>
              <a:buFont typeface="Wingdings" pitchFamily="2" charset="2"/>
              <a:buChar char="ü"/>
            </a:pPr>
            <a:endParaRPr lang="tr-TR" sz="4400" dirty="0" smtClean="0">
              <a:solidFill>
                <a:schemeClr val="bg1"/>
              </a:solidFill>
            </a:endParaRPr>
          </a:p>
          <a:p>
            <a:pPr>
              <a:buFont typeface="Wingdings" pitchFamily="2" charset="2"/>
              <a:buChar char="ü"/>
            </a:pPr>
            <a:r>
              <a:rPr lang="tr-TR" sz="4400" dirty="0" smtClean="0">
                <a:solidFill>
                  <a:schemeClr val="bg1"/>
                </a:solidFill>
              </a:rPr>
              <a:t>Gezegenler konusunu işleyen bir öğretmenin en son bilgileri vermesidir. </a:t>
            </a:r>
            <a:endParaRPr lang="tr-TR" sz="4400" dirty="0">
              <a:solidFill>
                <a:schemeClr val="bg1"/>
              </a:solidFill>
            </a:endParaRPr>
          </a:p>
        </p:txBody>
      </p:sp>
      <p:sp>
        <p:nvSpPr>
          <p:cNvPr id="6" name="5 Yarım Çerçeve"/>
          <p:cNvSpPr/>
          <p:nvPr/>
        </p:nvSpPr>
        <p:spPr>
          <a:xfrm rot="5400000">
            <a:off x="12108678" y="-778712"/>
            <a:ext cx="500066" cy="5572164"/>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7" name="6 Metin kutusu"/>
          <p:cNvSpPr txBox="1"/>
          <p:nvPr/>
        </p:nvSpPr>
        <p:spPr>
          <a:xfrm>
            <a:off x="8643934" y="2328841"/>
            <a:ext cx="9358315" cy="9202519"/>
          </a:xfrm>
          <a:prstGeom prst="rect">
            <a:avLst/>
          </a:prstGeom>
          <a:noFill/>
        </p:spPr>
        <p:txBody>
          <a:bodyPr wrap="square" rtlCol="0">
            <a:spAutoFit/>
          </a:bodyPr>
          <a:lstStyle/>
          <a:p>
            <a:pPr>
              <a:buFont typeface="Wingdings" pitchFamily="2" charset="2"/>
              <a:buChar char="ü"/>
            </a:pPr>
            <a:r>
              <a:rPr lang="tr-TR" sz="4000" dirty="0" smtClean="0">
                <a:solidFill>
                  <a:schemeClr val="bg1"/>
                </a:solidFill>
              </a:rPr>
              <a:t>Uyuşturucunun zararlarını anlatan bir öğretmenin en son yapılan uyuşturucu operasyonunu örnek vermesi.</a:t>
            </a:r>
          </a:p>
          <a:p>
            <a:pPr>
              <a:buFont typeface="Wingdings" pitchFamily="2" charset="2"/>
              <a:buChar char="ü"/>
            </a:pPr>
            <a:r>
              <a:rPr lang="tr-TR" sz="4000" dirty="0" smtClean="0">
                <a:solidFill>
                  <a:schemeClr val="bg1"/>
                </a:solidFill>
              </a:rPr>
              <a:t>Tüm yerel kurtuluş günlerinin ve ulusal bayramların gününde kutlanması bu ilke ile ilgilidir.</a:t>
            </a:r>
          </a:p>
          <a:p>
            <a:pPr>
              <a:buFont typeface="Wingdings" pitchFamily="2" charset="2"/>
              <a:buChar char="ü"/>
            </a:pPr>
            <a:endParaRPr lang="tr-TR" sz="4000" dirty="0" smtClean="0">
              <a:solidFill>
                <a:schemeClr val="bg1"/>
              </a:solidFill>
            </a:endParaRPr>
          </a:p>
          <a:p>
            <a:pPr>
              <a:buFont typeface="Wingdings" pitchFamily="2" charset="2"/>
              <a:buChar char="ü"/>
            </a:pPr>
            <a:r>
              <a:rPr lang="tr-TR" sz="4000" dirty="0" smtClean="0">
                <a:solidFill>
                  <a:schemeClr val="bg1"/>
                </a:solidFill>
              </a:rPr>
              <a:t>Kuş gribi vakalarıyla ilgili haberlerin çoğalması üzerine öğretmenin dersinde bu konuya yer vermesi.</a:t>
            </a:r>
          </a:p>
          <a:p>
            <a:pPr>
              <a:buFont typeface="Wingdings" pitchFamily="2" charset="2"/>
              <a:buChar char="ü"/>
            </a:pPr>
            <a:endParaRPr lang="tr-TR" sz="4000" dirty="0" smtClean="0">
              <a:solidFill>
                <a:schemeClr val="bg1"/>
              </a:solidFill>
            </a:endParaRPr>
          </a:p>
          <a:p>
            <a:pPr>
              <a:buFont typeface="Wingdings" pitchFamily="2" charset="2"/>
              <a:buChar char="ü"/>
            </a:pPr>
            <a:r>
              <a:rPr lang="tr-TR" sz="4000" dirty="0" smtClean="0">
                <a:solidFill>
                  <a:schemeClr val="bg1"/>
                </a:solidFill>
              </a:rPr>
              <a:t>Kene ısırma vakalarıyla ilgili bilgilerin yaz tatiline girmeden öğrencilere aktarılması</a:t>
            </a:r>
          </a:p>
          <a:p>
            <a:pPr>
              <a:buFont typeface="Wingdings" pitchFamily="2" charset="2"/>
              <a:buChar char="ü"/>
            </a:pPr>
            <a:endParaRPr lang="tr-TR" sz="3600" dirty="0" smtClean="0">
              <a:solidFill>
                <a:schemeClr val="bg1"/>
              </a:solidFill>
            </a:endParaRPr>
          </a:p>
          <a:p>
            <a:pPr>
              <a:buFont typeface="Wingdings" pitchFamily="2" charset="2"/>
              <a:buChar char="ü"/>
            </a:pPr>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lnSpcReduction="10000"/>
          </a:bodyPr>
          <a:lstStyle/>
          <a:p>
            <a:pPr marL="0" indent="0">
              <a:buNone/>
            </a:pPr>
            <a:endParaRPr lang="tr-TR" sz="4400" dirty="0" smtClean="0">
              <a:solidFill>
                <a:schemeClr val="bg1"/>
              </a:solidFill>
            </a:endParaRPr>
          </a:p>
          <a:p>
            <a:pPr marL="0" indent="0">
              <a:buNone/>
            </a:pPr>
            <a:r>
              <a:rPr lang="tr-TR" sz="4400" dirty="0" smtClean="0">
                <a:solidFill>
                  <a:schemeClr val="bg1"/>
                </a:solidFill>
              </a:rPr>
              <a:t>34-Emre Öğretmen, derslerinde yeri geldikçe öğrencilerinden akşam dinledikleri haberlerden önemli gördüklerini paylaşmalarını ister ve işlenecek konuyla ilgili bir haberi seçer. Seçilen haberi paylaşan öğrenciden haberi tahtaya yazmasını ister ve teşekkür eder. Daha sonra bu haber üzerinde sınıfta tartışma  ortamı oluşturur.</a:t>
            </a:r>
            <a:endParaRPr lang="tr-TR" sz="4400" dirty="0">
              <a:solidFill>
                <a:schemeClr val="bg1"/>
              </a:solidFill>
            </a:endParaRPr>
          </a:p>
          <a:p>
            <a:pPr marL="0" indent="0">
              <a:buNone/>
            </a:pPr>
            <a:r>
              <a:rPr lang="tr-TR" sz="4400" dirty="0" smtClean="0">
                <a:solidFill>
                  <a:schemeClr val="bg1"/>
                </a:solidFill>
              </a:rPr>
              <a:t>Emre Öğretmen’in bu uygulamasında öne çıkan öğretim ilkesi ve öğrenme-öğretmen ilkesi aşağıdakilerin hangisinde birlikte verilmiştir?</a:t>
            </a:r>
          </a:p>
          <a:p>
            <a:pPr marL="0" indent="0">
              <a:buNone/>
            </a:pPr>
            <a:endParaRPr lang="tr-TR" sz="4400" dirty="0">
              <a:solidFill>
                <a:schemeClr val="bg1"/>
              </a:solidFill>
            </a:endParaRPr>
          </a:p>
          <a:p>
            <a:pPr marL="0" indent="0">
              <a:buNone/>
            </a:pPr>
            <a:r>
              <a:rPr lang="tr-TR" sz="4400" b="1" u="sng" dirty="0" smtClean="0">
                <a:solidFill>
                  <a:schemeClr val="bg1"/>
                </a:solidFill>
              </a:rPr>
              <a:t>     öğretim  </a:t>
            </a:r>
            <a:r>
              <a:rPr lang="tr-TR" sz="4400" dirty="0" smtClean="0">
                <a:solidFill>
                  <a:schemeClr val="bg1"/>
                </a:solidFill>
              </a:rPr>
              <a:t>             </a:t>
            </a:r>
            <a:r>
              <a:rPr lang="tr-TR" sz="4400" b="1" u="sng" dirty="0" smtClean="0">
                <a:solidFill>
                  <a:schemeClr val="bg1"/>
                </a:solidFill>
              </a:rPr>
              <a:t>öğrenme-öğretme</a:t>
            </a:r>
          </a:p>
          <a:p>
            <a:pPr marL="514350" indent="-514350">
              <a:buFont typeface="+mj-lt"/>
              <a:buAutoNum type="alphaUcPeriod"/>
            </a:pPr>
            <a:r>
              <a:rPr lang="tr-TR" sz="4400" dirty="0" smtClean="0">
                <a:solidFill>
                  <a:schemeClr val="bg1"/>
                </a:solidFill>
              </a:rPr>
              <a:t>Açıklı	            pekiştirme</a:t>
            </a:r>
          </a:p>
          <a:p>
            <a:pPr marL="514350" indent="-514350">
              <a:buFont typeface="+mj-lt"/>
              <a:buAutoNum type="alphaUcPeriod"/>
            </a:pPr>
            <a:r>
              <a:rPr lang="tr-TR" sz="4400" dirty="0" smtClean="0">
                <a:solidFill>
                  <a:schemeClr val="bg1"/>
                </a:solidFill>
              </a:rPr>
              <a:t>Güncellik             pekiştirme</a:t>
            </a:r>
          </a:p>
          <a:p>
            <a:pPr marL="514350" indent="-514350">
              <a:buFont typeface="+mj-lt"/>
              <a:buAutoNum type="alphaUcPeriod"/>
            </a:pPr>
            <a:r>
              <a:rPr lang="tr-TR" sz="4400" dirty="0" smtClean="0">
                <a:solidFill>
                  <a:schemeClr val="bg1"/>
                </a:solidFill>
              </a:rPr>
              <a:t>Bütünlük              tekrar</a:t>
            </a:r>
          </a:p>
          <a:p>
            <a:pPr marL="514350" indent="-514350">
              <a:buFont typeface="+mj-lt"/>
              <a:buAutoNum type="alphaUcPeriod"/>
            </a:pPr>
            <a:r>
              <a:rPr lang="tr-TR" sz="4400" dirty="0" smtClean="0">
                <a:solidFill>
                  <a:schemeClr val="bg1"/>
                </a:solidFill>
              </a:rPr>
              <a:t>Açıklık                  tekrar</a:t>
            </a:r>
          </a:p>
          <a:p>
            <a:pPr marL="514350" indent="-514350">
              <a:buFont typeface="+mj-lt"/>
              <a:buAutoNum type="alphaUcPeriod"/>
            </a:pPr>
            <a:r>
              <a:rPr lang="tr-TR" sz="4400" dirty="0" smtClean="0">
                <a:solidFill>
                  <a:schemeClr val="bg1"/>
                </a:solidFill>
              </a:rPr>
              <a:t>Güncellik             tekrar</a:t>
            </a:r>
          </a:p>
          <a:p>
            <a:pPr marL="514350" indent="-514350">
              <a:buFont typeface="+mj-lt"/>
              <a:buAutoNum type="alphaUcPeriod"/>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18460476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a:bodyPr>
          <a:lstStyle/>
          <a:p>
            <a:pPr>
              <a:buNone/>
            </a:pPr>
            <a:endParaRPr lang="tr-TR" sz="4400" dirty="0" smtClean="0">
              <a:solidFill>
                <a:schemeClr val="bg1"/>
              </a:solidFill>
            </a:endParaRPr>
          </a:p>
          <a:p>
            <a:pPr marL="0" indent="0">
              <a:buNone/>
            </a:pPr>
            <a:r>
              <a:rPr lang="tr-TR" sz="4400" dirty="0" smtClean="0">
                <a:solidFill>
                  <a:schemeClr val="bg1"/>
                </a:solidFill>
              </a:rPr>
              <a:t>35-Türkçe dersinde anlatım bozukluklarını işleyen Mehmet Öğretmen, öğrencilerine ev ödevi olarak içinde anlatım bozukluğu olan gazete veya dergi metinlerinden üç örnek bulup sınıfa getirmelerini ister.</a:t>
            </a:r>
            <a:endParaRPr lang="tr-TR" sz="4400" dirty="0">
              <a:solidFill>
                <a:schemeClr val="bg1"/>
              </a:solidFill>
            </a:endParaRPr>
          </a:p>
          <a:p>
            <a:pPr marL="0" indent="0">
              <a:buNone/>
            </a:pPr>
            <a:r>
              <a:rPr lang="tr-TR" sz="4400" dirty="0" smtClean="0">
                <a:solidFill>
                  <a:schemeClr val="bg1"/>
                </a:solidFill>
              </a:rPr>
              <a:t>Bu uygulamada Mehtap Öğretmen’in temel amacı aşağıdakilerden hangisidir?</a:t>
            </a:r>
            <a:endParaRPr lang="tr-TR" sz="4400" dirty="0">
              <a:solidFill>
                <a:schemeClr val="bg1"/>
              </a:solidFill>
            </a:endParaRPr>
          </a:p>
          <a:p>
            <a:pPr marL="742950" indent="-742950">
              <a:buFont typeface="+mj-lt"/>
              <a:buAutoNum type="alphaUcPeriod"/>
            </a:pPr>
            <a:r>
              <a:rPr lang="tr-TR" sz="4400" dirty="0" smtClean="0">
                <a:solidFill>
                  <a:schemeClr val="bg1"/>
                </a:solidFill>
              </a:rPr>
              <a:t>Öğrencilerin derse aktif olarak katılımlarını sağlamak</a:t>
            </a:r>
          </a:p>
          <a:p>
            <a:pPr marL="742950" indent="-742950">
              <a:buFont typeface="+mj-lt"/>
              <a:buAutoNum type="alphaUcPeriod"/>
            </a:pPr>
            <a:r>
              <a:rPr lang="tr-TR" sz="4400" dirty="0" smtClean="0">
                <a:solidFill>
                  <a:schemeClr val="bg1"/>
                </a:solidFill>
              </a:rPr>
              <a:t>Çağdaş öğretim yöntem ya da tekniklerini kullanmak</a:t>
            </a:r>
          </a:p>
          <a:p>
            <a:pPr marL="742950" indent="-742950">
              <a:buFont typeface="+mj-lt"/>
              <a:buAutoNum type="alphaUcPeriod"/>
            </a:pPr>
            <a:r>
              <a:rPr lang="tr-TR" sz="4400" dirty="0" smtClean="0">
                <a:solidFill>
                  <a:schemeClr val="bg1"/>
                </a:solidFill>
              </a:rPr>
              <a:t>Öğrencilerin konuyu ne derece öğrendiklerini değerlendirmek</a:t>
            </a:r>
          </a:p>
          <a:p>
            <a:pPr marL="742950" indent="-742950">
              <a:buFont typeface="+mj-lt"/>
              <a:buAutoNum type="alphaUcPeriod"/>
            </a:pPr>
            <a:r>
              <a:rPr lang="tr-TR" sz="4400" dirty="0" smtClean="0">
                <a:solidFill>
                  <a:schemeClr val="bg1"/>
                </a:solidFill>
              </a:rPr>
              <a:t>Öğrencilerin öğrendikleri bilgileri günlük yaşamla ilişkilendirmelerini sağlamak</a:t>
            </a:r>
          </a:p>
          <a:p>
            <a:pPr marL="742950" indent="-742950">
              <a:buFont typeface="+mj-lt"/>
              <a:buAutoNum type="alphaUcPeriod"/>
            </a:pPr>
            <a:r>
              <a:rPr lang="tr-TR" sz="4400" dirty="0" smtClean="0">
                <a:solidFill>
                  <a:schemeClr val="bg1"/>
                </a:solidFill>
              </a:rPr>
              <a:t>Öğrencilerin farklı bilgi ve becerilere sahip arkadaşlarıyla paylaşımlarını artırmak</a:t>
            </a:r>
          </a:p>
          <a:p>
            <a:pPr marL="0" indent="0">
              <a:buNone/>
            </a:pPr>
            <a:endParaRPr lang="tr-TR" sz="3600" dirty="0" smtClean="0">
              <a:solidFill>
                <a:schemeClr val="bg1"/>
              </a:solidFill>
            </a:endParaRPr>
          </a:p>
        </p:txBody>
      </p:sp>
    </p:spTree>
    <p:extLst>
      <p:ext uri="{BB962C8B-B14F-4D97-AF65-F5344CB8AC3E}">
        <p14:creationId xmlns:p14="http://schemas.microsoft.com/office/powerpoint/2010/main" val="67483686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YAŞAMA YAKINLIK-HAYATİLİK İLKESİ</a:t>
            </a:r>
            <a:endParaRPr lang="tr-TR" sz="3600" b="1" u="sng" dirty="0">
              <a:solidFill>
                <a:schemeClr val="bg1"/>
              </a:solidFill>
            </a:endParaRPr>
          </a:p>
        </p:txBody>
      </p:sp>
      <p:cxnSp>
        <p:nvCxnSpPr>
          <p:cNvPr id="5" name="4 Düz Ok Bağlayıcısı"/>
          <p:cNvCxnSpPr/>
          <p:nvPr/>
        </p:nvCxnSpPr>
        <p:spPr>
          <a:xfrm rot="10800000" flipV="1">
            <a:off x="1928763" y="1328709"/>
            <a:ext cx="2786082" cy="1285884"/>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 name="8 Metin kutusu"/>
          <p:cNvSpPr txBox="1"/>
          <p:nvPr/>
        </p:nvSpPr>
        <p:spPr>
          <a:xfrm>
            <a:off x="357127" y="2757469"/>
            <a:ext cx="7143800" cy="7294305"/>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Okulda öğretilen bilgilerin bilgilerin gerçek yaşamda kullanılabilir olmasıdır.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Öğrencinin okulda öğrendiğini gerçek yaşama aktarabilmesidir.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Öğretim süreci hayattan kopuk olmamalıdır, öğrenci öğrendiği bilgi ve becerileri yaşamda kullanabilmelidir.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YANSITICI DÜŞÜNME </a:t>
            </a:r>
            <a:endParaRPr lang="tr-TR" sz="3600" dirty="0">
              <a:solidFill>
                <a:schemeClr val="bg1"/>
              </a:solidFill>
            </a:endParaRPr>
          </a:p>
        </p:txBody>
      </p:sp>
      <p:cxnSp>
        <p:nvCxnSpPr>
          <p:cNvPr id="10" name="9 Düz Ok Bağlayıcısı"/>
          <p:cNvCxnSpPr/>
          <p:nvPr/>
        </p:nvCxnSpPr>
        <p:spPr>
          <a:xfrm>
            <a:off x="11501455" y="1257271"/>
            <a:ext cx="1928826" cy="1357322"/>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a:off x="9001126" y="2614593"/>
            <a:ext cx="8358246" cy="8257165"/>
          </a:xfrm>
          <a:prstGeom prst="rect">
            <a:avLst/>
          </a:prstGeom>
          <a:noFill/>
        </p:spPr>
        <p:txBody>
          <a:bodyPr wrap="square" rtlCol="0">
            <a:spAutoFit/>
          </a:bodyPr>
          <a:lstStyle/>
          <a:p>
            <a:pPr>
              <a:buFont typeface="Wingdings" pitchFamily="2" charset="2"/>
              <a:buChar char="ü"/>
            </a:pPr>
            <a:r>
              <a:rPr lang="tr-TR" sz="3200" dirty="0" smtClean="0">
                <a:solidFill>
                  <a:schemeClr val="bg1"/>
                </a:solidFill>
              </a:rPr>
              <a:t>Bu ilkeyi uygulayan bir öğretmen, öğrencilerin gündelik yaşamında işine yaramayan bilgileri öğrenciye sunmaz.</a:t>
            </a:r>
          </a:p>
          <a:p>
            <a:pPr>
              <a:buFont typeface="Wingdings" pitchFamily="2" charset="2"/>
              <a:buChar char="ü"/>
            </a:pPr>
            <a:endParaRPr lang="tr-TR" sz="3200" dirty="0" smtClean="0">
              <a:solidFill>
                <a:schemeClr val="bg1"/>
              </a:solidFill>
            </a:endParaRPr>
          </a:p>
          <a:p>
            <a:pPr>
              <a:buFont typeface="Wingdings" pitchFamily="2" charset="2"/>
              <a:buChar char="ü"/>
            </a:pPr>
            <a:r>
              <a:rPr lang="tr-TR" sz="3200" dirty="0" smtClean="0">
                <a:solidFill>
                  <a:schemeClr val="bg1"/>
                </a:solidFill>
              </a:rPr>
              <a:t>Alan hesaplamasını öğrenen Ali’nin babasıyla gitmiş olduğu tarlayı adımlarıyla sayarak alanı hesaplaması.</a:t>
            </a:r>
          </a:p>
          <a:p>
            <a:pPr>
              <a:buFont typeface="Wingdings" pitchFamily="2" charset="2"/>
              <a:buChar char="ü"/>
            </a:pPr>
            <a:endParaRPr lang="tr-TR" sz="3200" dirty="0" smtClean="0">
              <a:solidFill>
                <a:schemeClr val="bg1"/>
              </a:solidFill>
            </a:endParaRPr>
          </a:p>
          <a:p>
            <a:pPr>
              <a:buFont typeface="Wingdings" pitchFamily="2" charset="2"/>
              <a:buChar char="ü"/>
            </a:pPr>
            <a:r>
              <a:rPr lang="tr-TR" sz="3200" dirty="0" smtClean="0">
                <a:solidFill>
                  <a:schemeClr val="bg1"/>
                </a:solidFill>
              </a:rPr>
              <a:t>Ali matematik dersindeki problemleri rahatlıkla çözerken gittiği bakkalda para üstü alıp vermede sorunlar yaşamaktadır.</a:t>
            </a:r>
          </a:p>
          <a:p>
            <a:pPr>
              <a:buFont typeface="Wingdings" pitchFamily="2" charset="2"/>
              <a:buChar char="ü"/>
            </a:pPr>
            <a:endParaRPr lang="tr-TR" sz="3200" dirty="0" smtClean="0">
              <a:solidFill>
                <a:schemeClr val="bg1"/>
              </a:solidFill>
            </a:endParaRPr>
          </a:p>
          <a:p>
            <a:pPr>
              <a:buFont typeface="Wingdings" pitchFamily="2" charset="2"/>
              <a:buChar char="ü"/>
            </a:pPr>
            <a:r>
              <a:rPr lang="tr-TR" sz="3200" dirty="0" smtClean="0">
                <a:solidFill>
                  <a:schemeClr val="bg1"/>
                </a:solidFill>
              </a:rPr>
              <a:t>Coğrafya dersinde yönler ve yön bulma konularını işleyen öğretmenin öğrencilerinden eve gittikleri yolların krokilerini çizmelerini istemesi </a:t>
            </a:r>
            <a:endParaRPr lang="tr-TR" sz="3200" dirty="0">
              <a:solidFill>
                <a:schemeClr val="bg1"/>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7858109" cy="10801350"/>
          </a:xfrm>
          <a:solidFill>
            <a:schemeClr val="tx1"/>
          </a:solidFill>
        </p:spPr>
        <p:txBody>
          <a:bodyPr>
            <a:normAutofit fontScale="92500"/>
          </a:bodyPr>
          <a:lstStyle/>
          <a:p>
            <a:pPr>
              <a:buNone/>
            </a:pPr>
            <a:endParaRPr lang="tr-TR" sz="3600" dirty="0" smtClean="0">
              <a:solidFill>
                <a:schemeClr val="bg1"/>
              </a:solidFill>
            </a:endParaRPr>
          </a:p>
          <a:p>
            <a:pPr>
              <a:buNone/>
            </a:pPr>
            <a:r>
              <a:rPr lang="tr-TR" sz="4400" dirty="0" smtClean="0">
                <a:solidFill>
                  <a:schemeClr val="bg1"/>
                </a:solidFill>
              </a:rPr>
              <a:t>36-Birinci sınıf öğretmeni matematik dersinde ‘’ nesne sayısı 10’dan az olan bir </a:t>
            </a:r>
          </a:p>
          <a:p>
            <a:pPr>
              <a:buNone/>
            </a:pPr>
            <a:r>
              <a:rPr lang="tr-TR" sz="4400" dirty="0" smtClean="0">
                <a:solidFill>
                  <a:schemeClr val="bg1"/>
                </a:solidFill>
              </a:rPr>
              <a:t>toplulukta nesnelerin sayısını belirler, bu sayıyı rakamla yazar.’’ kazanımına yönelik </a:t>
            </a:r>
          </a:p>
          <a:p>
            <a:pPr>
              <a:buNone/>
            </a:pPr>
            <a:r>
              <a:rPr lang="tr-TR" sz="4400" dirty="0" smtClean="0">
                <a:solidFill>
                  <a:schemeClr val="bg1"/>
                </a:solidFill>
              </a:rPr>
              <a:t>öğrencilerin önce parmaklarını kullanarak saymalarını sağlar, sonra öğrencileri okul </a:t>
            </a:r>
          </a:p>
          <a:p>
            <a:pPr>
              <a:buNone/>
            </a:pPr>
            <a:r>
              <a:rPr lang="tr-TR" sz="4400" dirty="0" smtClean="0">
                <a:solidFill>
                  <a:schemeClr val="bg1"/>
                </a:solidFill>
              </a:rPr>
              <a:t>bahçesine çıkararak ağaçları saydırır.</a:t>
            </a:r>
          </a:p>
          <a:p>
            <a:pPr>
              <a:buNone/>
            </a:pPr>
            <a:r>
              <a:rPr lang="tr-TR" sz="4400" dirty="0" smtClean="0">
                <a:solidFill>
                  <a:schemeClr val="bg1"/>
                </a:solidFill>
              </a:rPr>
              <a:t>Öğretmenin bu süreçte başvurduğu öğretim  ilkeleri aşağıdakilerden hangisinde </a:t>
            </a:r>
          </a:p>
          <a:p>
            <a:pPr>
              <a:buNone/>
            </a:pPr>
            <a:r>
              <a:rPr lang="tr-TR" sz="4400" dirty="0" smtClean="0">
                <a:solidFill>
                  <a:schemeClr val="bg1"/>
                </a:solidFill>
              </a:rPr>
              <a:t>doğru sırada verilmiştir?</a:t>
            </a:r>
          </a:p>
          <a:p>
            <a:pPr>
              <a:buNone/>
            </a:pPr>
            <a:endParaRPr lang="tr-TR" sz="4400" dirty="0" smtClean="0">
              <a:solidFill>
                <a:schemeClr val="bg1"/>
              </a:solidFill>
            </a:endParaRPr>
          </a:p>
          <a:p>
            <a:pPr>
              <a:buFont typeface="+mj-lt"/>
              <a:buAutoNum type="alphaUcPeriod"/>
            </a:pPr>
            <a:r>
              <a:rPr lang="tr-TR" sz="4400" dirty="0" err="1" smtClean="0">
                <a:solidFill>
                  <a:schemeClr val="bg1"/>
                </a:solidFill>
              </a:rPr>
              <a:t>Somutttan</a:t>
            </a:r>
            <a:r>
              <a:rPr lang="tr-TR" sz="4400" dirty="0" smtClean="0">
                <a:solidFill>
                  <a:schemeClr val="bg1"/>
                </a:solidFill>
              </a:rPr>
              <a:t> soyuta-</a:t>
            </a:r>
            <a:r>
              <a:rPr lang="tr-TR" sz="4400" dirty="0" err="1" smtClean="0">
                <a:solidFill>
                  <a:schemeClr val="bg1"/>
                </a:solidFill>
              </a:rPr>
              <a:t>hayatilik</a:t>
            </a:r>
            <a:endParaRPr lang="tr-TR" sz="4400" dirty="0" smtClean="0">
              <a:solidFill>
                <a:schemeClr val="bg1"/>
              </a:solidFill>
            </a:endParaRPr>
          </a:p>
          <a:p>
            <a:pPr>
              <a:buFont typeface="+mj-lt"/>
              <a:buAutoNum type="alphaUcPeriod"/>
            </a:pPr>
            <a:r>
              <a:rPr lang="tr-TR" sz="4400" dirty="0" smtClean="0">
                <a:solidFill>
                  <a:schemeClr val="bg1"/>
                </a:solidFill>
              </a:rPr>
              <a:t>Somuttan soyuta-ekonomiklik</a:t>
            </a:r>
          </a:p>
          <a:p>
            <a:pPr>
              <a:buFont typeface="+mj-lt"/>
              <a:buAutoNum type="alphaUcPeriod"/>
            </a:pPr>
            <a:r>
              <a:rPr lang="tr-TR" sz="4400" dirty="0" smtClean="0">
                <a:solidFill>
                  <a:schemeClr val="bg1"/>
                </a:solidFill>
              </a:rPr>
              <a:t>Hayatilik-somuttan soyuta</a:t>
            </a:r>
          </a:p>
          <a:p>
            <a:pPr>
              <a:buFont typeface="+mj-lt"/>
              <a:buAutoNum type="alphaUcPeriod"/>
            </a:pPr>
            <a:r>
              <a:rPr lang="tr-TR" sz="4400" dirty="0" smtClean="0">
                <a:solidFill>
                  <a:schemeClr val="bg1"/>
                </a:solidFill>
              </a:rPr>
              <a:t>Açıklık-somuttan soyuta</a:t>
            </a:r>
          </a:p>
          <a:p>
            <a:pPr>
              <a:buFont typeface="+mj-lt"/>
              <a:buAutoNum type="alphaUcPeriod"/>
            </a:pPr>
            <a:r>
              <a:rPr lang="tr-TR" sz="4400" dirty="0" smtClean="0">
                <a:solidFill>
                  <a:schemeClr val="bg1"/>
                </a:solidFill>
              </a:rPr>
              <a:t>somuttan soyuta-açıklık</a:t>
            </a:r>
          </a:p>
          <a:p>
            <a:pPr>
              <a:buNone/>
            </a:pPr>
            <a:endParaRPr lang="tr-TR" sz="3200" dirty="0" smtClean="0">
              <a:solidFill>
                <a:schemeClr val="bg1"/>
              </a:solidFill>
            </a:endParaRPr>
          </a:p>
          <a:p>
            <a:pPr>
              <a:buNone/>
            </a:pPr>
            <a:endParaRPr lang="tr-TR" sz="3200" dirty="0">
              <a:solidFill>
                <a:schemeClr val="bg1"/>
              </a:solidFill>
            </a:endParaRPr>
          </a:p>
        </p:txBody>
      </p:sp>
    </p:spTree>
    <p:extLst>
      <p:ext uri="{BB962C8B-B14F-4D97-AF65-F5344CB8AC3E}">
        <p14:creationId xmlns:p14="http://schemas.microsoft.com/office/powerpoint/2010/main" val="34944095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0" y="0"/>
            <a:ext cx="18002249" cy="10801350"/>
          </a:xfrm>
          <a:solidFill>
            <a:schemeClr val="tx1"/>
          </a:solidFill>
        </p:spPr>
        <p:txBody>
          <a:bodyPr>
            <a:normAutofit/>
          </a:bodyPr>
          <a:lstStyle/>
          <a:p>
            <a:pPr>
              <a:buNone/>
            </a:pPr>
            <a:endParaRPr lang="tr-TR" sz="4400" dirty="0" smtClean="0">
              <a:solidFill>
                <a:schemeClr val="bg1"/>
              </a:solidFill>
            </a:endParaRPr>
          </a:p>
          <a:p>
            <a:pPr>
              <a:buNone/>
            </a:pPr>
            <a:r>
              <a:rPr lang="tr-TR" sz="4400" dirty="0" smtClean="0">
                <a:solidFill>
                  <a:schemeClr val="bg1"/>
                </a:solidFill>
              </a:rPr>
              <a:t>37- Derslerde işlenen konuları gerçek yaşam problemleriyle ilişkilendirmek </a:t>
            </a:r>
          </a:p>
          <a:p>
            <a:pPr>
              <a:buNone/>
            </a:pPr>
            <a:r>
              <a:rPr lang="tr-TR" sz="4400" dirty="0" smtClean="0">
                <a:solidFill>
                  <a:schemeClr val="bg1"/>
                </a:solidFill>
              </a:rPr>
              <a:t>amacıyla örnek olay yöntemine yer  veren bir öğretmenin öncelikle göz </a:t>
            </a:r>
          </a:p>
          <a:p>
            <a:pPr>
              <a:buNone/>
            </a:pPr>
            <a:r>
              <a:rPr lang="tr-TR" sz="4400" dirty="0" smtClean="0">
                <a:solidFill>
                  <a:schemeClr val="bg1"/>
                </a:solidFill>
              </a:rPr>
              <a:t>önünde bulundurduğu öğretim ilkesi aşağıdakilerden hangisidir?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Somuttan soyuta</a:t>
            </a:r>
          </a:p>
          <a:p>
            <a:pPr>
              <a:buFont typeface="+mj-lt"/>
              <a:buAutoNum type="alphaUcPeriod"/>
            </a:pPr>
            <a:r>
              <a:rPr lang="tr-TR" sz="4400" dirty="0" err="1" smtClean="0">
                <a:solidFill>
                  <a:schemeClr val="bg1"/>
                </a:solidFill>
              </a:rPr>
              <a:t>Hayatilik</a:t>
            </a:r>
            <a:endParaRPr lang="tr-TR" sz="4400" dirty="0" smtClean="0">
              <a:solidFill>
                <a:schemeClr val="bg1"/>
              </a:solidFill>
            </a:endParaRPr>
          </a:p>
          <a:p>
            <a:pPr>
              <a:buFont typeface="+mj-lt"/>
              <a:buAutoNum type="alphaUcPeriod"/>
            </a:pPr>
            <a:r>
              <a:rPr lang="tr-TR" sz="4400" dirty="0" smtClean="0">
                <a:solidFill>
                  <a:schemeClr val="bg1"/>
                </a:solidFill>
              </a:rPr>
              <a:t>Tümden gelimsel</a:t>
            </a:r>
          </a:p>
          <a:p>
            <a:pPr>
              <a:buFont typeface="+mj-lt"/>
              <a:buAutoNum type="alphaUcPeriod"/>
            </a:pPr>
            <a:r>
              <a:rPr lang="tr-TR" sz="4400" dirty="0" smtClean="0">
                <a:solidFill>
                  <a:schemeClr val="bg1"/>
                </a:solidFill>
              </a:rPr>
              <a:t>Ekonomiklik</a:t>
            </a:r>
          </a:p>
          <a:p>
            <a:pPr>
              <a:buFont typeface="+mj-lt"/>
              <a:buAutoNum type="alphaUcPeriod"/>
            </a:pPr>
            <a:r>
              <a:rPr lang="tr-TR" sz="4400" dirty="0" smtClean="0">
                <a:solidFill>
                  <a:schemeClr val="bg1"/>
                </a:solidFill>
              </a:rPr>
              <a:t>Öğrenciye görelik</a:t>
            </a:r>
          </a:p>
          <a:p>
            <a:pPr>
              <a:buFont typeface="+mj-lt"/>
              <a:buAutoNum type="alphaUcPeriod"/>
            </a:pPr>
            <a:endParaRPr lang="tr-TR" sz="3600" dirty="0" smtClean="0">
              <a:solidFill>
                <a:schemeClr val="bg1"/>
              </a:solidFill>
            </a:endParaRPr>
          </a:p>
          <a:p>
            <a:pPr>
              <a:buNone/>
            </a:pPr>
            <a:endParaRPr lang="tr-TR" sz="3600" dirty="0" smtClean="0">
              <a:solidFill>
                <a:schemeClr val="bg1"/>
              </a:solidFill>
            </a:endParaRPr>
          </a:p>
          <a:p>
            <a:pPr>
              <a:buNone/>
            </a:pPr>
            <a:endParaRPr lang="tr-TR" sz="3600" dirty="0">
              <a:solidFill>
                <a:schemeClr val="bg1"/>
              </a:solidFill>
            </a:endParaRPr>
          </a:p>
        </p:txBody>
      </p:sp>
    </p:spTree>
    <p:extLst>
      <p:ext uri="{BB962C8B-B14F-4D97-AF65-F5344CB8AC3E}">
        <p14:creationId xmlns:p14="http://schemas.microsoft.com/office/powerpoint/2010/main" val="34944095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38-Sınıfta matematik problemlerini çözmede başarılı olan bir öğrenci, marketten yaptığı alıverişlerde para üstünü hesaplamada güçlük çekmektedir.</a:t>
            </a:r>
          </a:p>
          <a:p>
            <a:pPr marL="0" indent="0">
              <a:buNone/>
            </a:pPr>
            <a:endParaRPr lang="tr-TR" sz="4400" dirty="0">
              <a:solidFill>
                <a:schemeClr val="bg1"/>
              </a:solidFill>
            </a:endParaRPr>
          </a:p>
          <a:p>
            <a:pPr marL="0" indent="0">
              <a:buNone/>
            </a:pPr>
            <a:r>
              <a:rPr lang="tr-TR" sz="4400" dirty="0" smtClean="0">
                <a:solidFill>
                  <a:schemeClr val="bg1"/>
                </a:solidFill>
              </a:rPr>
              <a:t>Aşağıdakilerden hangisi öğrencinin bu durumunu en iyi açıklamaktadır?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Sınıfta edinilen bilgilerin günlük yaşama taşınamaması</a:t>
            </a:r>
          </a:p>
          <a:p>
            <a:pPr marL="514350" indent="-514350">
              <a:buFont typeface="+mj-lt"/>
              <a:buAutoNum type="alphaUcPeriod"/>
            </a:pPr>
            <a:r>
              <a:rPr lang="tr-TR" sz="4400" dirty="0" smtClean="0">
                <a:solidFill>
                  <a:schemeClr val="bg1"/>
                </a:solidFill>
              </a:rPr>
              <a:t>Sınıf içi etkinliklerin öğrencinin düzeyine uygun olmaması</a:t>
            </a:r>
          </a:p>
          <a:p>
            <a:pPr marL="514350" indent="-514350">
              <a:buFont typeface="+mj-lt"/>
              <a:buAutoNum type="alphaUcPeriod"/>
            </a:pPr>
            <a:r>
              <a:rPr lang="tr-TR" sz="4400" dirty="0" smtClean="0">
                <a:solidFill>
                  <a:schemeClr val="bg1"/>
                </a:solidFill>
              </a:rPr>
              <a:t>Öğrencilerin sayısal becerilerinin yetersiz olması</a:t>
            </a:r>
          </a:p>
          <a:p>
            <a:pPr marL="514350" indent="-514350">
              <a:buFont typeface="+mj-lt"/>
              <a:buAutoNum type="alphaUcPeriod"/>
            </a:pPr>
            <a:r>
              <a:rPr lang="tr-TR" sz="4400" dirty="0" smtClean="0">
                <a:solidFill>
                  <a:schemeClr val="bg1"/>
                </a:solidFill>
              </a:rPr>
              <a:t>Sınıf içi etkinliklerde öğrenci farklılıklarının dikkate alınmaması</a:t>
            </a:r>
          </a:p>
          <a:p>
            <a:pPr marL="514350" indent="-514350">
              <a:buFont typeface="+mj-lt"/>
              <a:buAutoNum type="alphaUcPeriod"/>
            </a:pPr>
            <a:r>
              <a:rPr lang="tr-TR" sz="4400" dirty="0" smtClean="0">
                <a:solidFill>
                  <a:schemeClr val="bg1"/>
                </a:solidFill>
              </a:rPr>
              <a:t>Sınıf ortamının öğrenmeyi destekleyici bir şekilde düzenlenmemesi</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                                     </a:t>
            </a:r>
            <a:r>
              <a:rPr lang="tr-TR" sz="4400" b="1" u="sng" dirty="0" smtClean="0">
                <a:solidFill>
                  <a:schemeClr val="bg1"/>
                </a:solidFill>
              </a:rPr>
              <a:t>EĞİTİM SİSTEMİNİN DEĞERLENDİRME ÖGESİ</a:t>
            </a:r>
          </a:p>
          <a:p>
            <a:pPr>
              <a:buFont typeface="Wingdings" panose="05000000000000000000" pitchFamily="2" charset="2"/>
              <a:buChar char="q"/>
            </a:pPr>
            <a:r>
              <a:rPr lang="tr-TR" sz="4400" dirty="0" smtClean="0">
                <a:solidFill>
                  <a:schemeClr val="bg1"/>
                </a:solidFill>
              </a:rPr>
              <a:t>Bu öge, sistemin aksayan ve eksik yönlerini tespit etme olanağı sağlar.</a:t>
            </a:r>
          </a:p>
          <a:p>
            <a:pPr>
              <a:buFont typeface="Wingdings" panose="05000000000000000000" pitchFamily="2" charset="2"/>
              <a:buChar char="q"/>
            </a:pPr>
            <a:r>
              <a:rPr lang="tr-TR" sz="4400" dirty="0" smtClean="0">
                <a:solidFill>
                  <a:schemeClr val="bg1"/>
                </a:solidFill>
              </a:rPr>
              <a:t>Çıktılar üzerinde yapılacak kontrol sonunda, geliştirilen davranışlardaki yetersizlik halleri, bunların düzeyi ve kaynakları saptanabilir.</a:t>
            </a:r>
          </a:p>
          <a:p>
            <a:pPr>
              <a:buFont typeface="Wingdings" panose="05000000000000000000" pitchFamily="2" charset="2"/>
              <a:buChar char="q"/>
            </a:pPr>
            <a:r>
              <a:rPr lang="tr-TR" sz="4400" dirty="0" smtClean="0">
                <a:solidFill>
                  <a:schemeClr val="bg1"/>
                </a:solidFill>
              </a:rPr>
              <a:t>Genel olarak değerlendirme sayesinde eğitim sisteminin eksik ve aksayan yönlerinin tespitiyle, sistemin kendini kontrol etmesi ve eksikliklerini gidermesi sağlanır.</a:t>
            </a:r>
          </a:p>
          <a:p>
            <a:pPr>
              <a:buFont typeface="Wingdings" panose="05000000000000000000" pitchFamily="2" charset="2"/>
              <a:buChar char="q"/>
            </a:pPr>
            <a:r>
              <a:rPr lang="tr-TR" sz="4400" dirty="0" smtClean="0">
                <a:solidFill>
                  <a:schemeClr val="bg1"/>
                </a:solidFill>
              </a:rPr>
              <a:t>Eğitim sisteminin kötü işlemesinden sadece bir kaynak( öğretmen veya öğrenci gibi) sorumlu tutulamaz.</a:t>
            </a:r>
          </a:p>
          <a:p>
            <a:pPr>
              <a:buFont typeface="Wingdings" panose="05000000000000000000" pitchFamily="2" charset="2"/>
              <a:buChar char="q"/>
            </a:pPr>
            <a:r>
              <a:rPr lang="tr-TR" sz="4400" dirty="0" smtClean="0">
                <a:solidFill>
                  <a:schemeClr val="bg1"/>
                </a:solidFill>
              </a:rPr>
              <a:t>Değerlendirme, eğitim sisteminin her kademesinde yapılabilir.</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39-Sınıf içi öğretim etkinlikleri düzenlenirken yaşama yakınlık ilkesi üzerinde </a:t>
            </a:r>
          </a:p>
          <a:p>
            <a:pPr>
              <a:buNone/>
            </a:pPr>
            <a:r>
              <a:rPr lang="tr-TR" sz="4400" dirty="0" smtClean="0">
                <a:solidFill>
                  <a:schemeClr val="bg1"/>
                </a:solidFill>
              </a:rPr>
              <a:t>önemle durulmalı ve etkinlikler bu doğrultuda uygulanmalıdır.</a:t>
            </a:r>
          </a:p>
          <a:p>
            <a:pPr>
              <a:buNone/>
            </a:pPr>
            <a:r>
              <a:rPr lang="tr-TR" sz="4400" dirty="0" smtClean="0">
                <a:solidFill>
                  <a:schemeClr val="bg1"/>
                </a:solidFill>
              </a:rPr>
              <a:t>Aşağıdakilerden  hangisi öğretmenin bu ilkeyi uyguladığının bir göstergesidir?</a:t>
            </a:r>
          </a:p>
          <a:p>
            <a:pPr>
              <a:buFont typeface="+mj-lt"/>
              <a:buAutoNum type="alphaUcPeriod"/>
            </a:pPr>
            <a:r>
              <a:rPr lang="tr-TR" sz="4400" dirty="0" smtClean="0">
                <a:solidFill>
                  <a:schemeClr val="bg1"/>
                </a:solidFill>
              </a:rPr>
              <a:t>İhtiyaç duyulan bilgi ve becerileri öğretmesi</a:t>
            </a:r>
          </a:p>
          <a:p>
            <a:pPr>
              <a:buFont typeface="+mj-lt"/>
              <a:buAutoNum type="alphaUcPeriod"/>
            </a:pPr>
            <a:r>
              <a:rPr lang="tr-TR" sz="4400" dirty="0" smtClean="0">
                <a:solidFill>
                  <a:schemeClr val="bg1"/>
                </a:solidFill>
              </a:rPr>
              <a:t>İçeriğe ayırdığı süreyi azaltması</a:t>
            </a:r>
          </a:p>
          <a:p>
            <a:pPr>
              <a:buFont typeface="+mj-lt"/>
              <a:buAutoNum type="alphaUcPeriod"/>
            </a:pPr>
            <a:r>
              <a:rPr lang="tr-TR" sz="4400" dirty="0" smtClean="0">
                <a:solidFill>
                  <a:schemeClr val="bg1"/>
                </a:solidFill>
              </a:rPr>
              <a:t>Kendisinin öğretim sürecinin merkezinde yer alması</a:t>
            </a:r>
          </a:p>
          <a:p>
            <a:pPr>
              <a:buFont typeface="+mj-lt"/>
              <a:buAutoNum type="alphaUcPeriod"/>
            </a:pPr>
            <a:r>
              <a:rPr lang="tr-TR" sz="4400" dirty="0" smtClean="0">
                <a:solidFill>
                  <a:schemeClr val="bg1"/>
                </a:solidFill>
              </a:rPr>
              <a:t>İçeriğin eksiksiz ezberlenmesine önem vermesi</a:t>
            </a:r>
          </a:p>
          <a:p>
            <a:pPr>
              <a:buFont typeface="+mj-lt"/>
              <a:buAutoNum type="alphaUcPeriod"/>
            </a:pPr>
            <a:r>
              <a:rPr lang="tr-TR" sz="4400" dirty="0" smtClean="0">
                <a:solidFill>
                  <a:schemeClr val="bg1"/>
                </a:solidFill>
              </a:rPr>
              <a:t>Sınıf içinde bireysel çalışmayı özendirmesi</a:t>
            </a:r>
          </a:p>
          <a:p>
            <a:pPr>
              <a:buNone/>
            </a:pPr>
            <a:endParaRPr lang="tr-TR" sz="3600" dirty="0">
              <a:solidFill>
                <a:schemeClr val="bg1"/>
              </a:solidFill>
            </a:endParaRPr>
          </a:p>
        </p:txBody>
      </p:sp>
    </p:spTree>
    <p:extLst>
      <p:ext uri="{BB962C8B-B14F-4D97-AF65-F5344CB8AC3E}">
        <p14:creationId xmlns:p14="http://schemas.microsoft.com/office/powerpoint/2010/main" val="62045377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933"/>
            <a:ext cx="18002250" cy="10801350"/>
          </a:xfrm>
          <a:solidFill>
            <a:schemeClr val="tx1"/>
          </a:solidFill>
        </p:spPr>
        <p:txBody>
          <a:bodyPr>
            <a:normAutofit/>
          </a:bodyPr>
          <a:lstStyle/>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AKTİVİTE İLKESİ-ETKİN KATILIM-İŞ İLKESİ</a:t>
            </a:r>
            <a:endParaRPr lang="tr-TR" sz="3600" b="1" u="sng" dirty="0">
              <a:solidFill>
                <a:schemeClr val="bg1"/>
              </a:solidFill>
            </a:endParaRPr>
          </a:p>
        </p:txBody>
      </p:sp>
      <p:sp>
        <p:nvSpPr>
          <p:cNvPr id="4" name="3 Aşağı Ok"/>
          <p:cNvSpPr/>
          <p:nvPr/>
        </p:nvSpPr>
        <p:spPr>
          <a:xfrm>
            <a:off x="8143869" y="125727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Metin kutusu"/>
          <p:cNvSpPr txBox="1"/>
          <p:nvPr/>
        </p:nvSpPr>
        <p:spPr>
          <a:xfrm>
            <a:off x="1142944" y="2257403"/>
            <a:ext cx="16002175" cy="646331"/>
          </a:xfrm>
          <a:prstGeom prst="rect">
            <a:avLst/>
          </a:prstGeom>
          <a:noFill/>
        </p:spPr>
        <p:txBody>
          <a:bodyPr wrap="square" rtlCol="0">
            <a:spAutoFit/>
          </a:bodyPr>
          <a:lstStyle/>
          <a:p>
            <a:r>
              <a:rPr lang="tr-TR" sz="3600" dirty="0" smtClean="0">
                <a:solidFill>
                  <a:schemeClr val="bg1"/>
                </a:solidFill>
              </a:rPr>
              <a:t>100 defa okuyacağına 10 defa seyret, 10 defa seyredeceğine 1 defa dene</a:t>
            </a:r>
            <a:endParaRPr lang="tr-TR" sz="3600" dirty="0">
              <a:solidFill>
                <a:schemeClr val="bg1"/>
              </a:solidFill>
            </a:endParaRPr>
          </a:p>
        </p:txBody>
      </p:sp>
      <p:sp>
        <p:nvSpPr>
          <p:cNvPr id="8" name="7 Aşağı Ok"/>
          <p:cNvSpPr/>
          <p:nvPr/>
        </p:nvSpPr>
        <p:spPr>
          <a:xfrm rot="3445591" flipH="1">
            <a:off x="2781498" y="2440644"/>
            <a:ext cx="244221" cy="18185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Metin kutusu"/>
          <p:cNvSpPr txBox="1"/>
          <p:nvPr/>
        </p:nvSpPr>
        <p:spPr>
          <a:xfrm>
            <a:off x="500003" y="3900477"/>
            <a:ext cx="7715304" cy="6740307"/>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Öğrencinin öğrenme ortamında aktif rol alması, öğrenme sorumluluğunu almasıdır.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Yaparak-yaşayarak öğrenme ön plandadır.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Aktif öğrenme ilkesidir.  Öğrenme sürecinin her aşamasında öğrenci rol alır.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Öğrenci öğrenme sırasında aktiftir. </a:t>
            </a:r>
            <a:endParaRPr lang="tr-TR" sz="3600" dirty="0">
              <a:solidFill>
                <a:schemeClr val="bg1"/>
              </a:solidFill>
            </a:endParaRPr>
          </a:p>
        </p:txBody>
      </p:sp>
      <p:sp>
        <p:nvSpPr>
          <p:cNvPr id="10" name="9 Aşağı Ok"/>
          <p:cNvSpPr/>
          <p:nvPr/>
        </p:nvSpPr>
        <p:spPr>
          <a:xfrm rot="18418967" flipH="1">
            <a:off x="12845676" y="2455652"/>
            <a:ext cx="298301" cy="17545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Metin kutusu"/>
          <p:cNvSpPr txBox="1"/>
          <p:nvPr/>
        </p:nvSpPr>
        <p:spPr>
          <a:xfrm>
            <a:off x="9072563" y="3757601"/>
            <a:ext cx="8572560" cy="3970318"/>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Bir öğretmenin öğrenme sırasında öğrencilere etkinlik yaptırarak öğretim hedeflerini gerçekleştirmesidir.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Pergelin nasıl kullanılacağını öğreten bir öğretmenin her öğrenciye tek tek tahtada uygulama yaptırarak öğretmesi </a:t>
            </a:r>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600" dirty="0" smtClean="0">
              <a:solidFill>
                <a:schemeClr val="bg1"/>
              </a:solidFill>
            </a:endParaRPr>
          </a:p>
          <a:p>
            <a:pPr marL="0" indent="0">
              <a:buNone/>
            </a:pPr>
            <a:r>
              <a:rPr lang="tr-TR" sz="4400" dirty="0" smtClean="0">
                <a:solidFill>
                  <a:schemeClr val="bg1"/>
                </a:solidFill>
              </a:rPr>
              <a:t>40-Ayşegül Öğretmen, aşağıda sıralanan öğrenme-öğretme etkinliklerinden hangisini yaptığında ‘’ Aktif katılım’’ ilkesine uygun olarak davranmış olur ve kalıcı öğrenme sağlama olasılığı artar?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Tepegözle şekil ve şemaları yansıtıp konuyu ayrıntılı anlatma </a:t>
            </a:r>
          </a:p>
          <a:p>
            <a:pPr marL="514350" indent="-514350">
              <a:buFont typeface="+mj-lt"/>
              <a:buAutoNum type="alphaUcPeriod"/>
            </a:pPr>
            <a:r>
              <a:rPr lang="tr-TR" sz="4400" dirty="0" smtClean="0">
                <a:solidFill>
                  <a:schemeClr val="bg1"/>
                </a:solidFill>
              </a:rPr>
              <a:t>Öğrencilerin kitaptaki bilgileri sınıfla paylaşarak anlatmalarını sağlama</a:t>
            </a:r>
          </a:p>
          <a:p>
            <a:pPr marL="514350" indent="-514350">
              <a:buFont typeface="+mj-lt"/>
              <a:buAutoNum type="alphaUcPeriod"/>
            </a:pPr>
            <a:r>
              <a:rPr lang="tr-TR" sz="4400" dirty="0" smtClean="0">
                <a:solidFill>
                  <a:schemeClr val="bg1"/>
                </a:solidFill>
              </a:rPr>
              <a:t>Yaptığı gösteri deneyini öğrencilerin dikkatlice izlemelerini sağlama</a:t>
            </a:r>
          </a:p>
          <a:p>
            <a:pPr marL="514350" indent="-514350">
              <a:buFont typeface="+mj-lt"/>
              <a:buAutoNum type="alphaUcPeriod"/>
            </a:pPr>
            <a:r>
              <a:rPr lang="tr-TR" sz="4400" dirty="0" smtClean="0">
                <a:solidFill>
                  <a:schemeClr val="bg1"/>
                </a:solidFill>
              </a:rPr>
              <a:t>Konuyu sunarken CD, video </a:t>
            </a:r>
            <a:r>
              <a:rPr lang="tr-TR" sz="4400" dirty="0" err="1" smtClean="0">
                <a:solidFill>
                  <a:schemeClr val="bg1"/>
                </a:solidFill>
              </a:rPr>
              <a:t>vb</a:t>
            </a:r>
            <a:r>
              <a:rPr lang="tr-TR" sz="4400" dirty="0" smtClean="0">
                <a:solidFill>
                  <a:schemeClr val="bg1"/>
                </a:solidFill>
              </a:rPr>
              <a:t> görsel materyallerden yararlanma</a:t>
            </a:r>
          </a:p>
          <a:p>
            <a:pPr marL="514350" indent="-514350">
              <a:buFont typeface="+mj-lt"/>
              <a:buAutoNum type="alphaUcPeriod"/>
            </a:pPr>
            <a:r>
              <a:rPr lang="tr-TR" sz="4400" dirty="0" smtClean="0">
                <a:solidFill>
                  <a:schemeClr val="bg1"/>
                </a:solidFill>
              </a:rPr>
              <a:t>Büyük grup tartışmasının arkasından küçük grup çalışması yaptırma</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41-Aşağıdaki uygulamalardan hangisinin gerçekleştirilmesi öğrenme-öğretme sürecinde öğrencileri ‘’ Aktif alıcı’’ kılar?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Öğretmeni çok dikkatli dinlemeleri ve not tutmaları</a:t>
            </a:r>
          </a:p>
          <a:p>
            <a:pPr marL="514350" indent="-514350">
              <a:buFont typeface="+mj-lt"/>
              <a:buAutoNum type="alphaUcPeriod"/>
            </a:pPr>
            <a:r>
              <a:rPr lang="tr-TR" sz="4400" dirty="0" smtClean="0">
                <a:solidFill>
                  <a:schemeClr val="bg1"/>
                </a:solidFill>
              </a:rPr>
              <a:t>Tartışılacak konuyu çeşitli kaynaklardan okuyarak derse gelmeleri</a:t>
            </a:r>
          </a:p>
          <a:p>
            <a:pPr marL="514350" indent="-514350">
              <a:buFont typeface="+mj-lt"/>
              <a:buAutoNum type="alphaUcPeriod"/>
            </a:pPr>
            <a:r>
              <a:rPr lang="tr-TR" sz="4400" dirty="0" smtClean="0">
                <a:solidFill>
                  <a:schemeClr val="bg1"/>
                </a:solidFill>
              </a:rPr>
              <a:t>İşlenen her konunun dersten sonra özetini çıkarmaları</a:t>
            </a:r>
          </a:p>
          <a:p>
            <a:pPr marL="514350" indent="-514350">
              <a:buFont typeface="+mj-lt"/>
              <a:buAutoNum type="alphaUcPeriod"/>
            </a:pPr>
            <a:r>
              <a:rPr lang="tr-TR" sz="4400" dirty="0" smtClean="0">
                <a:solidFill>
                  <a:schemeClr val="bg1"/>
                </a:solidFill>
              </a:rPr>
              <a:t>Çeşitli araç gereçler kullanarak konuları anlatmaları</a:t>
            </a:r>
          </a:p>
          <a:p>
            <a:pPr marL="514350" indent="-514350">
              <a:buFont typeface="+mj-lt"/>
              <a:buAutoNum type="alphaUcPeriod"/>
            </a:pPr>
            <a:r>
              <a:rPr lang="tr-TR" sz="4400" dirty="0" smtClean="0">
                <a:solidFill>
                  <a:schemeClr val="bg1"/>
                </a:solidFill>
              </a:rPr>
              <a:t>Planlama, uygulama ve değerlendirme sürecine katılmaları</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349755987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4400" dirty="0" smtClean="0">
              <a:solidFill>
                <a:schemeClr val="bg1"/>
              </a:solidFill>
            </a:endParaRPr>
          </a:p>
          <a:p>
            <a:pPr marL="0" indent="0">
              <a:buNone/>
            </a:pPr>
            <a:r>
              <a:rPr lang="tr-TR" sz="4400" dirty="0" smtClean="0">
                <a:solidFill>
                  <a:schemeClr val="bg1"/>
                </a:solidFill>
              </a:rPr>
              <a:t>42-Öğrenci, öğretim sürecine aktif olarak katılmalı, okumalı, yazmalı, konuşmalı, tartışmalı ve bilgiyi geçmiş yaşantısıyla ilişkilendirmelidir.</a:t>
            </a:r>
          </a:p>
          <a:p>
            <a:pPr marL="0" indent="0">
              <a:buNone/>
            </a:pPr>
            <a:endParaRPr lang="tr-TR" sz="4400" dirty="0">
              <a:solidFill>
                <a:schemeClr val="bg1"/>
              </a:solidFill>
            </a:endParaRPr>
          </a:p>
          <a:p>
            <a:pPr marL="0" indent="0">
              <a:buNone/>
            </a:pPr>
            <a:r>
              <a:rPr lang="tr-TR" sz="4400" dirty="0" smtClean="0">
                <a:solidFill>
                  <a:schemeClr val="bg1"/>
                </a:solidFill>
              </a:rPr>
              <a:t>Verilen açıklama aşağıdaki öğretim ilkelerinden hangisiyle doğrudan ilişkilidir?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Öğretmen, öğrenciyi içeriğe yönlendirmelidir.</a:t>
            </a:r>
          </a:p>
          <a:p>
            <a:pPr marL="514350" indent="-514350">
              <a:buFont typeface="+mj-lt"/>
              <a:buAutoNum type="alphaUcPeriod"/>
            </a:pPr>
            <a:r>
              <a:rPr lang="tr-TR" sz="4400" dirty="0" smtClean="0">
                <a:solidFill>
                  <a:schemeClr val="bg1"/>
                </a:solidFill>
              </a:rPr>
              <a:t>Öğrencilerin olgu ve olayları çok yönlü olarak değerlendirmesi sağlanmalıdır.</a:t>
            </a:r>
          </a:p>
          <a:p>
            <a:pPr marL="514350" indent="-514350">
              <a:buFont typeface="+mj-lt"/>
              <a:buAutoNum type="alphaUcPeriod"/>
            </a:pPr>
            <a:r>
              <a:rPr lang="tr-TR" sz="4400" dirty="0" smtClean="0">
                <a:solidFill>
                  <a:schemeClr val="bg1"/>
                </a:solidFill>
              </a:rPr>
              <a:t>Öğrencilerin </a:t>
            </a:r>
            <a:r>
              <a:rPr lang="tr-TR" sz="4400" dirty="0" err="1" smtClean="0">
                <a:solidFill>
                  <a:schemeClr val="bg1"/>
                </a:solidFill>
              </a:rPr>
              <a:t>hazırbulunuşluk</a:t>
            </a:r>
            <a:r>
              <a:rPr lang="tr-TR" sz="4400" dirty="0" smtClean="0">
                <a:solidFill>
                  <a:schemeClr val="bg1"/>
                </a:solidFill>
              </a:rPr>
              <a:t> düzeyi dikkate alınmalıdır.</a:t>
            </a:r>
          </a:p>
          <a:p>
            <a:pPr marL="514350" indent="-514350">
              <a:buFont typeface="+mj-lt"/>
              <a:buAutoNum type="alphaUcPeriod"/>
            </a:pPr>
            <a:r>
              <a:rPr lang="tr-TR" sz="4400" dirty="0" smtClean="0">
                <a:solidFill>
                  <a:schemeClr val="bg1"/>
                </a:solidFill>
              </a:rPr>
              <a:t>Bilginin teorik temellerine inilmelidir.</a:t>
            </a:r>
          </a:p>
          <a:p>
            <a:pPr marL="514350" indent="-514350">
              <a:buFont typeface="+mj-lt"/>
              <a:buAutoNum type="alphaUcPeriod"/>
            </a:pPr>
            <a:r>
              <a:rPr lang="tr-TR" sz="4400" dirty="0" smtClean="0">
                <a:solidFill>
                  <a:schemeClr val="bg1"/>
                </a:solidFill>
              </a:rPr>
              <a:t>Öğrencilerin yaparak yaşayarak öğrenmesi sağlanmalıdır.</a:t>
            </a: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200" dirty="0" smtClean="0">
              <a:solidFill>
                <a:schemeClr val="bg1"/>
              </a:solidFill>
            </a:endParaRPr>
          </a:p>
          <a:p>
            <a:pPr marL="0" indent="0">
              <a:buNone/>
            </a:pPr>
            <a:r>
              <a:rPr lang="tr-TR" sz="4400" dirty="0" smtClean="0">
                <a:solidFill>
                  <a:schemeClr val="bg1"/>
                </a:solidFill>
              </a:rPr>
              <a:t>43-Bir öğretmen planladığı bazı etkinliklerle öğretim sürecini zenginleştirme çabası göstermekte, fen ve teknoloji dersinde ‘’ hücre ‘’ konusunu öğrencilerin grupça yaptıkları deneylerle işlemektedir. Bu öğretmen deney sonrası öğrencilerden, </a:t>
            </a:r>
          </a:p>
          <a:p>
            <a:r>
              <a:rPr lang="tr-TR" sz="4400" dirty="0" smtClean="0">
                <a:solidFill>
                  <a:schemeClr val="bg1"/>
                </a:solidFill>
              </a:rPr>
              <a:t>Yaptıkları deneyle ne öğrendiklerini ayrıntılı olarak yazmalarını,</a:t>
            </a:r>
          </a:p>
          <a:p>
            <a:r>
              <a:rPr lang="tr-TR" sz="4400" dirty="0" smtClean="0">
                <a:solidFill>
                  <a:schemeClr val="bg1"/>
                </a:solidFill>
              </a:rPr>
              <a:t>‘’ hücre ‘’ konusunda öğrendiklerini küçük gruplarla tartışarak grup görüşünü sınıfa sunmalarını istemiştir.</a:t>
            </a:r>
          </a:p>
          <a:p>
            <a:pPr marL="0" indent="0">
              <a:buNone/>
            </a:pPr>
            <a:r>
              <a:rPr lang="tr-TR" sz="4400" dirty="0" smtClean="0">
                <a:solidFill>
                  <a:schemeClr val="bg1"/>
                </a:solidFill>
              </a:rPr>
              <a:t>Buna göre öğretmen yaptığı bu etkinlikle aşağıdakilerden hangisinde belirtilen eğitsel katkıyı en çok sağlayabilir?</a:t>
            </a:r>
            <a:endParaRPr lang="tr-TR" sz="4400" dirty="0">
              <a:solidFill>
                <a:schemeClr val="bg1"/>
              </a:solidFill>
            </a:endParaRPr>
          </a:p>
          <a:p>
            <a:pPr marL="514350" indent="-514350">
              <a:buFont typeface="+mj-lt"/>
              <a:buAutoNum type="alphaUcPeriod"/>
            </a:pPr>
            <a:r>
              <a:rPr lang="tr-TR" sz="4400" dirty="0" smtClean="0">
                <a:solidFill>
                  <a:schemeClr val="bg1"/>
                </a:solidFill>
              </a:rPr>
              <a:t>Öğrencilerin ders boyunca meşgul olmalarını sağlama</a:t>
            </a:r>
          </a:p>
          <a:p>
            <a:pPr marL="514350" indent="-514350">
              <a:buFont typeface="+mj-lt"/>
              <a:buAutoNum type="alphaUcPeriod"/>
            </a:pPr>
            <a:r>
              <a:rPr lang="tr-TR" sz="4400" dirty="0" smtClean="0">
                <a:solidFill>
                  <a:schemeClr val="bg1"/>
                </a:solidFill>
              </a:rPr>
              <a:t>Öğrencilerin yazma becerilerini geliştirme</a:t>
            </a:r>
          </a:p>
          <a:p>
            <a:pPr marL="514350" indent="-514350">
              <a:buFont typeface="+mj-lt"/>
              <a:buAutoNum type="alphaUcPeriod"/>
            </a:pPr>
            <a:r>
              <a:rPr lang="tr-TR" sz="4400" dirty="0" smtClean="0">
                <a:solidFill>
                  <a:schemeClr val="bg1"/>
                </a:solidFill>
              </a:rPr>
              <a:t>Öğrencilerin derse olan ilgilerini ve katılımlarını artırma</a:t>
            </a:r>
          </a:p>
          <a:p>
            <a:pPr marL="514350" indent="-514350">
              <a:buFont typeface="+mj-lt"/>
              <a:buAutoNum type="alphaUcPeriod"/>
            </a:pPr>
            <a:r>
              <a:rPr lang="tr-TR" sz="4400" dirty="0" smtClean="0">
                <a:solidFill>
                  <a:schemeClr val="bg1"/>
                </a:solidFill>
              </a:rPr>
              <a:t>Farklı öğretim stratejilerinden yararlanma</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600" dirty="0" smtClean="0">
              <a:solidFill>
                <a:schemeClr val="bg1"/>
              </a:solidFill>
            </a:endParaRPr>
          </a:p>
          <a:p>
            <a:pPr marL="0" indent="0">
              <a:buNone/>
            </a:pPr>
            <a:r>
              <a:rPr lang="tr-TR" sz="3600" dirty="0" smtClean="0">
                <a:solidFill>
                  <a:schemeClr val="bg1"/>
                </a:solidFill>
              </a:rPr>
              <a:t>44-İlköğretim öğretmeni Olan Bülent Bey öğrencileri gruplara ayırmış ve her gruba aynı ünitenin farklı konularıyla ilgili kapsamlı bir problem durumu vererek bu problem durumlarıyla ilgili çalışmalar yapmalarını istemiştir. Ancak ünite sonunda yaptığı sınavda her grubun sadece kendi çalıştıkları konuyla ilgili soruları cevaplayabildiğini, diğer sorularda oldukça düşük başarı gösterdiklerini görmüştür.</a:t>
            </a:r>
          </a:p>
          <a:p>
            <a:pPr marL="0" indent="0">
              <a:buNone/>
            </a:pPr>
            <a:endParaRPr lang="tr-TR" sz="3600" dirty="0">
              <a:solidFill>
                <a:schemeClr val="bg1"/>
              </a:solidFill>
            </a:endParaRPr>
          </a:p>
          <a:p>
            <a:pPr marL="0" indent="0">
              <a:buNone/>
            </a:pPr>
            <a:r>
              <a:rPr lang="tr-TR" sz="3600" dirty="0" smtClean="0">
                <a:solidFill>
                  <a:schemeClr val="bg1"/>
                </a:solidFill>
              </a:rPr>
              <a:t>Bülent Bey, bu uygulamada başarıyı artırmak için aşağıdakilerden hangisini yaparsa daha etkili sonuç alır?</a:t>
            </a:r>
          </a:p>
          <a:p>
            <a:pPr marL="0" indent="0">
              <a:buNone/>
            </a:pPr>
            <a:endParaRPr lang="tr-TR" sz="3600" dirty="0">
              <a:solidFill>
                <a:schemeClr val="bg1"/>
              </a:solidFill>
            </a:endParaRPr>
          </a:p>
          <a:p>
            <a:pPr marL="514350" indent="-514350">
              <a:buFont typeface="+mj-lt"/>
              <a:buAutoNum type="alphaUcPeriod"/>
            </a:pPr>
            <a:r>
              <a:rPr lang="tr-TR" sz="3600" dirty="0" smtClean="0">
                <a:solidFill>
                  <a:schemeClr val="bg1"/>
                </a:solidFill>
              </a:rPr>
              <a:t>Sınavdan önce ünitede yer alan konuları genel hatlarıyla özetlerse</a:t>
            </a:r>
          </a:p>
          <a:p>
            <a:pPr marL="514350" indent="-514350">
              <a:buFont typeface="+mj-lt"/>
              <a:buAutoNum type="alphaUcPeriod"/>
            </a:pPr>
            <a:r>
              <a:rPr lang="tr-TR" sz="3600" dirty="0" smtClean="0">
                <a:solidFill>
                  <a:schemeClr val="bg1"/>
                </a:solidFill>
              </a:rPr>
              <a:t>Her gruba kendi konusuyla ilgili sorular sorarsa</a:t>
            </a:r>
          </a:p>
          <a:p>
            <a:pPr marL="514350" indent="-514350">
              <a:buFont typeface="+mj-lt"/>
              <a:buAutoNum type="alphaUcPeriod"/>
            </a:pPr>
            <a:r>
              <a:rPr lang="tr-TR" sz="3600" dirty="0" smtClean="0">
                <a:solidFill>
                  <a:schemeClr val="bg1"/>
                </a:solidFill>
              </a:rPr>
              <a:t>Her gruba aynı problem durumunu verirse</a:t>
            </a:r>
          </a:p>
          <a:p>
            <a:pPr marL="514350" indent="-514350">
              <a:buFont typeface="+mj-lt"/>
              <a:buAutoNum type="alphaUcPeriod"/>
            </a:pPr>
            <a:r>
              <a:rPr lang="tr-TR" sz="3600" dirty="0" smtClean="0">
                <a:solidFill>
                  <a:schemeClr val="bg1"/>
                </a:solidFill>
              </a:rPr>
              <a:t>Ünite sonu değerlendirme sınavında sadece genel konulardan soru soru sorarsa</a:t>
            </a:r>
          </a:p>
          <a:p>
            <a:pPr marL="514350" indent="-514350">
              <a:buFont typeface="+mj-lt"/>
              <a:buAutoNum type="alphaUcPeriod"/>
            </a:pPr>
            <a:r>
              <a:rPr lang="tr-TR" sz="3600" dirty="0" smtClean="0">
                <a:solidFill>
                  <a:schemeClr val="bg1"/>
                </a:solidFill>
              </a:rPr>
              <a:t>Her grubun yaptığı araştırmaları ve ulaştığı sonuçları sınıf ortamında paylaşmasını sağlarsa</a:t>
            </a: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4400" dirty="0" smtClean="0">
              <a:solidFill>
                <a:schemeClr val="bg1"/>
              </a:solidFill>
            </a:endParaRPr>
          </a:p>
          <a:p>
            <a:pPr marL="0" indent="0">
              <a:buNone/>
            </a:pPr>
            <a:r>
              <a:rPr lang="tr-TR" sz="4400" dirty="0" smtClean="0">
                <a:solidFill>
                  <a:schemeClr val="bg1"/>
                </a:solidFill>
              </a:rPr>
              <a:t>45-Burak Öğretmen, öğrencilerini öğrenmeye teşvik eden etkin bir öğrenme-öğretme ortamı sağlamak için çaba gösteren nitelikli bir öğretmendir.</a:t>
            </a:r>
            <a:endParaRPr lang="tr-TR" sz="4400" dirty="0">
              <a:solidFill>
                <a:schemeClr val="bg1"/>
              </a:solidFill>
            </a:endParaRPr>
          </a:p>
          <a:p>
            <a:pPr marL="0" indent="0">
              <a:buNone/>
            </a:pPr>
            <a:r>
              <a:rPr lang="tr-TR" sz="4400" dirty="0" smtClean="0">
                <a:solidFill>
                  <a:schemeClr val="bg1"/>
                </a:solidFill>
              </a:rPr>
              <a:t>Aşağıdaki uygulamalardan hangisinin Burak Öğretmen’e ait olma olasılığı en yüksektir?</a:t>
            </a:r>
          </a:p>
          <a:p>
            <a:pPr marL="0" indent="0">
              <a:buNone/>
            </a:pPr>
            <a:endParaRPr lang="tr-TR" sz="4400" dirty="0">
              <a:solidFill>
                <a:schemeClr val="bg1"/>
              </a:solidFill>
            </a:endParaRPr>
          </a:p>
          <a:p>
            <a:pPr marL="514350" indent="-514350">
              <a:buFont typeface="+mj-lt"/>
              <a:buAutoNum type="alphaUcPeriod"/>
            </a:pPr>
            <a:r>
              <a:rPr lang="tr-TR" sz="4400" dirty="0" smtClean="0">
                <a:solidFill>
                  <a:schemeClr val="bg1"/>
                </a:solidFill>
              </a:rPr>
              <a:t>Öğrenci çalışmalarından en nitelikli olanlarını yıl sonunda sergileme</a:t>
            </a:r>
          </a:p>
          <a:p>
            <a:pPr marL="514350" indent="-514350">
              <a:buFont typeface="+mj-lt"/>
              <a:buAutoNum type="alphaUcPeriod"/>
            </a:pPr>
            <a:r>
              <a:rPr lang="tr-TR" sz="4400" dirty="0" smtClean="0">
                <a:solidFill>
                  <a:schemeClr val="bg1"/>
                </a:solidFill>
              </a:rPr>
              <a:t>Öğrenci katılımını teşvik etmek için öğrenci yanlış yanıt verse de yanıtını onaylama</a:t>
            </a:r>
          </a:p>
          <a:p>
            <a:pPr marL="514350" indent="-514350">
              <a:buFont typeface="+mj-lt"/>
              <a:buAutoNum type="alphaUcPeriod"/>
            </a:pPr>
            <a:r>
              <a:rPr lang="tr-TR" sz="4400" dirty="0" smtClean="0">
                <a:solidFill>
                  <a:schemeClr val="bg1"/>
                </a:solidFill>
              </a:rPr>
              <a:t>Öğrenmeleri pekiştirmek için öğrencilere çok sayıda ve sık sık ödül verme</a:t>
            </a:r>
          </a:p>
          <a:p>
            <a:pPr marL="514350" indent="-514350">
              <a:buFont typeface="+mj-lt"/>
              <a:buAutoNum type="alphaUcPeriod"/>
            </a:pPr>
            <a:r>
              <a:rPr lang="tr-TR" sz="4400" dirty="0" smtClean="0">
                <a:solidFill>
                  <a:schemeClr val="bg1"/>
                </a:solidFill>
              </a:rPr>
              <a:t>Öğrencilerin birbirlerine soru sormalarına ve birbirlerini eleştirmelerine fırsat verme</a:t>
            </a:r>
          </a:p>
          <a:p>
            <a:pPr marL="514350" indent="-514350">
              <a:buFont typeface="+mj-lt"/>
              <a:buAutoNum type="alphaUcPeriod"/>
            </a:pPr>
            <a:r>
              <a:rPr lang="tr-TR" sz="4400" dirty="0" smtClean="0">
                <a:solidFill>
                  <a:schemeClr val="bg1"/>
                </a:solidFill>
              </a:rPr>
              <a:t>Sadece dönem sonunda değerlendirme yaparak geçme notu verme</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Tree>
    <p:extLst>
      <p:ext uri="{BB962C8B-B14F-4D97-AF65-F5344CB8AC3E}">
        <p14:creationId xmlns:p14="http://schemas.microsoft.com/office/powerpoint/2010/main" val="41924238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ANLAMLILIK İLKESİ</a:t>
            </a:r>
          </a:p>
          <a:p>
            <a:pPr>
              <a:buNone/>
            </a:pPr>
            <a:endParaRPr lang="tr-TR" sz="3600" dirty="0" smtClean="0">
              <a:solidFill>
                <a:schemeClr val="bg1"/>
              </a:solidFill>
            </a:endParaRPr>
          </a:p>
          <a:p>
            <a:pPr>
              <a:buNone/>
            </a:pPr>
            <a:endParaRPr lang="tr-TR" sz="4400" dirty="0" smtClean="0">
              <a:solidFill>
                <a:schemeClr val="bg1"/>
              </a:solidFill>
            </a:endParaRPr>
          </a:p>
          <a:p>
            <a:pPr>
              <a:buNone/>
            </a:pPr>
            <a:r>
              <a:rPr lang="tr-TR" sz="4400" dirty="0" smtClean="0">
                <a:solidFill>
                  <a:schemeClr val="bg1"/>
                </a:solidFill>
              </a:rPr>
              <a:t>Öğrencilere öğrenecekleri konuların ne zaman ne şekilde nerede işine </a:t>
            </a:r>
          </a:p>
          <a:p>
            <a:pPr>
              <a:buNone/>
            </a:pPr>
            <a:r>
              <a:rPr lang="tr-TR" sz="4400" dirty="0" smtClean="0">
                <a:solidFill>
                  <a:schemeClr val="bg1"/>
                </a:solidFill>
              </a:rPr>
              <a:t>Yarayacağını söylemektir.  Çünkü güdülenme arttıkça öğrenme artar. </a:t>
            </a:r>
            <a:endParaRPr lang="tr-TR" sz="4400" dirty="0">
              <a:solidFill>
                <a:schemeClr val="bg1"/>
              </a:solidFill>
            </a:endParaRPr>
          </a:p>
        </p:txBody>
      </p:sp>
      <p:sp>
        <p:nvSpPr>
          <p:cNvPr id="4" name="3 Aşağı Ok"/>
          <p:cNvSpPr/>
          <p:nvPr/>
        </p:nvSpPr>
        <p:spPr>
          <a:xfrm>
            <a:off x="7072299" y="197165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8002250" cy="10801350"/>
          </a:xfrm>
          <a:solidFill>
            <a:schemeClr val="tx1"/>
          </a:solidFill>
        </p:spPr>
        <p:txBody>
          <a:bodyPr>
            <a:normAutofit fontScale="92500"/>
          </a:bodyPr>
          <a:lstStyle/>
          <a:p>
            <a:pPr>
              <a:buNone/>
            </a:pPr>
            <a:endParaRPr lang="tr-TR" sz="3600" dirty="0" smtClean="0">
              <a:solidFill>
                <a:schemeClr val="bg1"/>
              </a:solidFill>
            </a:endParaRPr>
          </a:p>
          <a:p>
            <a:pPr>
              <a:buNone/>
            </a:pPr>
            <a:r>
              <a:rPr lang="tr-TR" sz="4400" dirty="0" smtClean="0">
                <a:solidFill>
                  <a:schemeClr val="bg1"/>
                </a:solidFill>
              </a:rPr>
              <a:t>46-Fatma Hanım öğretim ilke ve yöntemleri  dersinde öğrenme stratejileri </a:t>
            </a:r>
          </a:p>
          <a:p>
            <a:pPr>
              <a:buNone/>
            </a:pPr>
            <a:r>
              <a:rPr lang="tr-TR" sz="4400" dirty="0" smtClean="0">
                <a:solidFill>
                  <a:schemeClr val="bg1"/>
                </a:solidFill>
              </a:rPr>
              <a:t>konusunu işlemektedir. Öğretmen adaylarına bu derste  öğrenecekleri becerilerin </a:t>
            </a:r>
          </a:p>
          <a:p>
            <a:pPr>
              <a:buNone/>
            </a:pPr>
            <a:r>
              <a:rPr lang="tr-TR" sz="4400" dirty="0" smtClean="0">
                <a:solidFill>
                  <a:schemeClr val="bg1"/>
                </a:solidFill>
              </a:rPr>
              <a:t>sınavlara hazırlanırken işlerine yarayacağını belirtir ve öğretmen olduklarında bu </a:t>
            </a:r>
          </a:p>
          <a:p>
            <a:pPr>
              <a:buNone/>
            </a:pPr>
            <a:r>
              <a:rPr lang="tr-TR" sz="4400" dirty="0" smtClean="0">
                <a:solidFill>
                  <a:schemeClr val="bg1"/>
                </a:solidFill>
              </a:rPr>
              <a:t>konuda öğrencilerine nasıl faydalı olabileceklerini örneklerle açıklar.</a:t>
            </a:r>
          </a:p>
          <a:p>
            <a:pPr>
              <a:buNone/>
            </a:pPr>
            <a:endParaRPr lang="tr-TR" sz="4400" dirty="0" smtClean="0">
              <a:solidFill>
                <a:schemeClr val="bg1"/>
              </a:solidFill>
            </a:endParaRPr>
          </a:p>
          <a:p>
            <a:pPr>
              <a:buNone/>
            </a:pPr>
            <a:r>
              <a:rPr lang="tr-TR" sz="4400" dirty="0" smtClean="0">
                <a:solidFill>
                  <a:schemeClr val="bg1"/>
                </a:solidFill>
              </a:rPr>
              <a:t>Fatma Hanım’ın hangi öğrenme ilkesini hayat </a:t>
            </a:r>
          </a:p>
          <a:p>
            <a:pPr>
              <a:buNone/>
            </a:pPr>
            <a:r>
              <a:rPr lang="tr-TR" sz="4400" dirty="0" smtClean="0">
                <a:solidFill>
                  <a:schemeClr val="bg1"/>
                </a:solidFill>
              </a:rPr>
              <a:t>geçirmeye çalıştığı söylenebilir?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Anlamlılık</a:t>
            </a:r>
          </a:p>
          <a:p>
            <a:pPr>
              <a:buFont typeface="+mj-lt"/>
              <a:buAutoNum type="alphaUcPeriod"/>
            </a:pPr>
            <a:r>
              <a:rPr lang="tr-TR" sz="4400" dirty="0" smtClean="0">
                <a:solidFill>
                  <a:schemeClr val="bg1"/>
                </a:solidFill>
              </a:rPr>
              <a:t>Ön koşulluk</a:t>
            </a:r>
          </a:p>
          <a:p>
            <a:pPr>
              <a:buFont typeface="+mj-lt"/>
              <a:buAutoNum type="alphaUcPeriod"/>
            </a:pPr>
            <a:r>
              <a:rPr lang="tr-TR" sz="4400" dirty="0" smtClean="0">
                <a:solidFill>
                  <a:schemeClr val="bg1"/>
                </a:solidFill>
              </a:rPr>
              <a:t>Yaparak yaşayarak</a:t>
            </a:r>
          </a:p>
          <a:p>
            <a:pPr>
              <a:buFont typeface="+mj-lt"/>
              <a:buAutoNum type="alphaUcPeriod"/>
            </a:pPr>
            <a:r>
              <a:rPr lang="tr-TR" sz="4400" dirty="0" smtClean="0">
                <a:solidFill>
                  <a:schemeClr val="bg1"/>
                </a:solidFill>
              </a:rPr>
              <a:t>Somuttan soyuta</a:t>
            </a:r>
          </a:p>
          <a:p>
            <a:pPr>
              <a:buFont typeface="+mj-lt"/>
              <a:buAutoNum type="alphaUcPeriod"/>
            </a:pPr>
            <a:r>
              <a:rPr lang="tr-TR" sz="4400" dirty="0" smtClean="0">
                <a:solidFill>
                  <a:schemeClr val="bg1"/>
                </a:solidFill>
              </a:rPr>
              <a:t>Çevreyle etkileşim</a:t>
            </a:r>
          </a:p>
          <a:p>
            <a:pPr>
              <a:buFont typeface="+mj-lt"/>
              <a:buAutoNum type="alphaUcPeriod"/>
            </a:pPr>
            <a:endParaRPr lang="tr-TR" sz="3600" dirty="0">
              <a:solidFill>
                <a:schemeClr val="bg1"/>
              </a:solidFill>
            </a:endParaRPr>
          </a:p>
        </p:txBody>
      </p:sp>
    </p:spTree>
    <p:extLst>
      <p:ext uri="{BB962C8B-B14F-4D97-AF65-F5344CB8AC3E}">
        <p14:creationId xmlns:p14="http://schemas.microsoft.com/office/powerpoint/2010/main" val="3273909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8002250" cy="10801350"/>
          </a:xfrm>
          <a:solidFill>
            <a:schemeClr val="tx1"/>
          </a:solidFill>
        </p:spPr>
        <p:txBody>
          <a:bodyPr>
            <a:normAutofit/>
          </a:bodyPr>
          <a:lstStyle/>
          <a:p>
            <a:pPr marL="0" indent="0">
              <a:buNone/>
            </a:pPr>
            <a:endParaRPr lang="tr-TR" sz="3600" dirty="0" smtClean="0">
              <a:solidFill>
                <a:schemeClr val="bg1"/>
              </a:solidFill>
            </a:endParaRPr>
          </a:p>
          <a:p>
            <a:pPr marL="0" indent="0">
              <a:buNone/>
            </a:pPr>
            <a:r>
              <a:rPr lang="tr-TR" sz="3600" dirty="0" smtClean="0">
                <a:solidFill>
                  <a:schemeClr val="bg1"/>
                </a:solidFill>
              </a:rPr>
              <a:t>                                    </a:t>
            </a:r>
            <a:r>
              <a:rPr lang="tr-TR" sz="3600" b="1" u="sng" dirty="0" smtClean="0">
                <a:solidFill>
                  <a:schemeClr val="bg1"/>
                </a:solidFill>
              </a:rPr>
              <a:t>ÖĞRETİM PROGRAMININ ÖĞELERİ</a:t>
            </a:r>
          </a:p>
          <a:p>
            <a:pPr marL="514350" indent="-514350">
              <a:buFont typeface="+mj-lt"/>
              <a:buAutoNum type="arabicPeriod"/>
            </a:pPr>
            <a:r>
              <a:rPr lang="tr-TR" sz="3600" dirty="0" smtClean="0">
                <a:solidFill>
                  <a:schemeClr val="bg1"/>
                </a:solidFill>
              </a:rPr>
              <a:t>Hedef ve davranışlar</a:t>
            </a:r>
          </a:p>
          <a:p>
            <a:pPr marL="514350" indent="-514350">
              <a:buFont typeface="+mj-lt"/>
              <a:buAutoNum type="arabicPeriod"/>
            </a:pPr>
            <a:r>
              <a:rPr lang="tr-TR" sz="3600" dirty="0" smtClean="0">
                <a:solidFill>
                  <a:schemeClr val="bg1"/>
                </a:solidFill>
              </a:rPr>
              <a:t>İçeriğin düzenlenmesi</a:t>
            </a:r>
          </a:p>
          <a:p>
            <a:pPr marL="514350" indent="-514350">
              <a:buFont typeface="+mj-lt"/>
              <a:buAutoNum type="arabicPeriod"/>
            </a:pPr>
            <a:r>
              <a:rPr lang="tr-TR" sz="3600" dirty="0" smtClean="0">
                <a:solidFill>
                  <a:schemeClr val="bg1"/>
                </a:solidFill>
              </a:rPr>
              <a:t>Öğrenme-öğretme aktiviteleri</a:t>
            </a:r>
          </a:p>
          <a:p>
            <a:pPr marL="514350" indent="-514350">
              <a:buFont typeface="+mj-lt"/>
              <a:buAutoNum type="arabicPeriod"/>
            </a:pPr>
            <a:r>
              <a:rPr lang="tr-TR" sz="3600" dirty="0" smtClean="0">
                <a:solidFill>
                  <a:schemeClr val="bg1"/>
                </a:solidFill>
              </a:rPr>
              <a:t>Ölçme ve değerlendirme</a:t>
            </a:r>
            <a:endParaRPr lang="tr-TR" sz="3600" dirty="0">
              <a:solidFill>
                <a:schemeClr val="bg1"/>
              </a:solidFill>
            </a:endParaRPr>
          </a:p>
          <a:p>
            <a:pPr>
              <a:buFont typeface="Wingdings" panose="05000000000000000000" pitchFamily="2" charset="2"/>
              <a:buChar char="q"/>
            </a:pPr>
            <a:r>
              <a:rPr lang="tr-TR" sz="3600" dirty="0" smtClean="0">
                <a:solidFill>
                  <a:schemeClr val="bg1"/>
                </a:solidFill>
              </a:rPr>
              <a:t>Hazırlanan bir öğretim planında, ister yıllık ister günlük plan olsun, bir öğretim programında bulunması gereken bu ögeler mutlaka yer almalıdır.</a:t>
            </a:r>
          </a:p>
          <a:p>
            <a:pPr>
              <a:buFont typeface="Wingdings" panose="05000000000000000000" pitchFamily="2" charset="2"/>
              <a:buChar char="q"/>
            </a:pPr>
            <a:r>
              <a:rPr lang="tr-TR" sz="3600" dirty="0" smtClean="0">
                <a:solidFill>
                  <a:schemeClr val="bg1"/>
                </a:solidFill>
              </a:rPr>
              <a:t>Öğretim programının bu 4 temel ögesi, yıllık planlarda daha yüzeysel, </a:t>
            </a:r>
            <a:r>
              <a:rPr lang="tr-TR" sz="3600" dirty="0">
                <a:solidFill>
                  <a:schemeClr val="bg1"/>
                </a:solidFill>
              </a:rPr>
              <a:t>g</a:t>
            </a:r>
            <a:r>
              <a:rPr lang="tr-TR" sz="3600" dirty="0" smtClean="0">
                <a:solidFill>
                  <a:schemeClr val="bg1"/>
                </a:solidFill>
              </a:rPr>
              <a:t>ünlük planlarda ise detaylı olarak yer alır.</a:t>
            </a:r>
          </a:p>
          <a:p>
            <a:pPr marL="0" indent="0">
              <a:buNone/>
            </a:pPr>
            <a:endParaRPr lang="tr-TR" sz="3200" dirty="0" smtClean="0">
              <a:solidFill>
                <a:schemeClr val="bg1"/>
              </a:solidFill>
            </a:endParaRPr>
          </a:p>
          <a:p>
            <a:pPr marL="0" indent="0">
              <a:buNone/>
            </a:pPr>
            <a:endParaRPr lang="tr-TR" sz="3200" dirty="0">
              <a:solidFill>
                <a:schemeClr val="bg1"/>
              </a:solidFill>
            </a:endParaRPr>
          </a:p>
        </p:txBody>
      </p:sp>
      <p:sp>
        <p:nvSpPr>
          <p:cNvPr id="2" name="Dikdörtgen 1"/>
          <p:cNvSpPr/>
          <p:nvPr/>
        </p:nvSpPr>
        <p:spPr>
          <a:xfrm>
            <a:off x="360165" y="6408787"/>
            <a:ext cx="6264696" cy="396051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500" b="1" u="sng" dirty="0" smtClean="0">
                <a:solidFill>
                  <a:schemeClr val="bg1"/>
                </a:solidFill>
              </a:rPr>
              <a:t>1-HEDEFLER VE DAVRANIŞLAR</a:t>
            </a:r>
            <a:endParaRPr lang="tr-TR" sz="3500" dirty="0">
              <a:solidFill>
                <a:schemeClr val="bg1"/>
              </a:solidFill>
            </a:endParaRPr>
          </a:p>
          <a:p>
            <a:r>
              <a:rPr lang="tr-TR" sz="3500" b="1" u="sng" dirty="0" smtClean="0">
                <a:solidFill>
                  <a:schemeClr val="bg1"/>
                </a:solidFill>
              </a:rPr>
              <a:t>HEDEF</a:t>
            </a:r>
            <a:r>
              <a:rPr lang="tr-TR" sz="3500" dirty="0" smtClean="0">
                <a:solidFill>
                  <a:schemeClr val="bg1"/>
                </a:solidFill>
              </a:rPr>
              <a:t>: Öğrencilere kazandırılması planlanan niteliklerdir. </a:t>
            </a:r>
          </a:p>
          <a:p>
            <a:pPr marL="457200" indent="-457200">
              <a:buFont typeface="Arial" panose="020B0604020202020204" pitchFamily="34" charset="0"/>
              <a:buChar char="•"/>
            </a:pPr>
            <a:r>
              <a:rPr lang="tr-TR" sz="3500" dirty="0" smtClean="0">
                <a:solidFill>
                  <a:schemeClr val="bg1"/>
                </a:solidFill>
              </a:rPr>
              <a:t>Bilişsel, </a:t>
            </a:r>
            <a:r>
              <a:rPr lang="tr-TR" sz="3500" dirty="0" err="1" smtClean="0">
                <a:solidFill>
                  <a:schemeClr val="bg1"/>
                </a:solidFill>
              </a:rPr>
              <a:t>duyuşsal</a:t>
            </a:r>
            <a:r>
              <a:rPr lang="tr-TR" sz="3500" dirty="0" smtClean="0">
                <a:solidFill>
                  <a:schemeClr val="bg1"/>
                </a:solidFill>
              </a:rPr>
              <a:t> ve </a:t>
            </a:r>
            <a:r>
              <a:rPr lang="tr-TR" sz="3500" dirty="0" err="1" smtClean="0">
                <a:solidFill>
                  <a:schemeClr val="bg1"/>
                </a:solidFill>
              </a:rPr>
              <a:t>psikomotor</a:t>
            </a:r>
            <a:r>
              <a:rPr lang="tr-TR" sz="3500" dirty="0" smtClean="0">
                <a:solidFill>
                  <a:schemeClr val="bg1"/>
                </a:solidFill>
              </a:rPr>
              <a:t> alanlarla ilgili özellikleri içerir</a:t>
            </a:r>
            <a:r>
              <a:rPr lang="tr-TR" sz="3200" dirty="0" smtClean="0">
                <a:solidFill>
                  <a:schemeClr val="bg1"/>
                </a:solidFill>
              </a:rPr>
              <a:t>.</a:t>
            </a:r>
            <a:endParaRPr lang="tr-TR" sz="3200" dirty="0">
              <a:solidFill>
                <a:schemeClr val="bg1"/>
              </a:solidFill>
            </a:endParaRPr>
          </a:p>
        </p:txBody>
      </p:sp>
      <p:sp>
        <p:nvSpPr>
          <p:cNvPr id="4" name="Dikdörtgen 3"/>
          <p:cNvSpPr/>
          <p:nvPr/>
        </p:nvSpPr>
        <p:spPr>
          <a:xfrm>
            <a:off x="7993013" y="5984725"/>
            <a:ext cx="9793088" cy="439256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600" b="1" u="sng" dirty="0" smtClean="0">
                <a:solidFill>
                  <a:schemeClr val="bg1"/>
                </a:solidFill>
              </a:rPr>
              <a:t>1-UZAK HEDEFLER</a:t>
            </a:r>
            <a:r>
              <a:rPr lang="tr-TR" sz="3600" dirty="0" smtClean="0">
                <a:solidFill>
                  <a:schemeClr val="bg1"/>
                </a:solidFill>
              </a:rPr>
              <a:t>: Politik felsefeyi yansıtır ve kısaca ifade edilir. Olması gereken insan tipini ifade eder.</a:t>
            </a:r>
          </a:p>
          <a:p>
            <a:r>
              <a:rPr lang="tr-TR" sz="3600" b="1" u="sng" dirty="0" smtClean="0">
                <a:solidFill>
                  <a:schemeClr val="bg1"/>
                </a:solidFill>
              </a:rPr>
              <a:t>2-GENEL HEDEFLER: </a:t>
            </a:r>
            <a:r>
              <a:rPr lang="tr-TR" sz="3600" dirty="0" smtClean="0">
                <a:solidFill>
                  <a:schemeClr val="bg1"/>
                </a:solidFill>
              </a:rPr>
              <a:t>Belli bir eğitim kademesinin ya da okulun genel hedefleridir.</a:t>
            </a:r>
          </a:p>
          <a:p>
            <a:r>
              <a:rPr lang="tr-TR" sz="3600" b="1" u="sng" dirty="0" smtClean="0">
                <a:solidFill>
                  <a:schemeClr val="bg1"/>
                </a:solidFill>
              </a:rPr>
              <a:t>3-ÖZEL HEDEFLER</a:t>
            </a:r>
            <a:r>
              <a:rPr lang="tr-TR" sz="3600" dirty="0" smtClean="0">
                <a:solidFill>
                  <a:schemeClr val="bg1"/>
                </a:solidFill>
              </a:rPr>
              <a:t>: Bir ders için düzenlenen hedeflerdir. Yani bir ders veya kursta öğrenciye kazandırılması arzulanan niteliklerdir. </a:t>
            </a:r>
            <a:endParaRPr lang="tr-TR" sz="3600" dirty="0">
              <a:solidFill>
                <a:schemeClr val="bg1"/>
              </a:solidFill>
            </a:endParaRPr>
          </a:p>
        </p:txBody>
      </p:sp>
    </p:spTree>
    <p:extLst>
      <p:ext uri="{BB962C8B-B14F-4D97-AF65-F5344CB8AC3E}">
        <p14:creationId xmlns:p14="http://schemas.microsoft.com/office/powerpoint/2010/main" val="240871428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BÜTÜNLÜK İLKESİ </a:t>
            </a:r>
            <a:endParaRPr lang="tr-TR" sz="3600" b="1" u="sng" dirty="0">
              <a:solidFill>
                <a:schemeClr val="bg1"/>
              </a:solidFill>
            </a:endParaRPr>
          </a:p>
        </p:txBody>
      </p:sp>
      <p:cxnSp>
        <p:nvCxnSpPr>
          <p:cNvPr id="5" name="4 Düz Ok Bağlayıcısı"/>
          <p:cNvCxnSpPr/>
          <p:nvPr/>
        </p:nvCxnSpPr>
        <p:spPr>
          <a:xfrm rot="10800000" flipV="1">
            <a:off x="2786019" y="1900213"/>
            <a:ext cx="3357586" cy="78581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7" name="6 Metin kutusu"/>
          <p:cNvSpPr txBox="1"/>
          <p:nvPr/>
        </p:nvSpPr>
        <p:spPr>
          <a:xfrm>
            <a:off x="1357259" y="2971783"/>
            <a:ext cx="7286676" cy="3970318"/>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Öğrencinin bir bütün olarak yani bedensel, zihinsel, ruhsal, sosyal açılardan dengeli olarak eğitilmesidir.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Atatürk’ün ‘’Ben sporcunun zeki, çevik ve ahlaklı olanını severim ‘’sözü buna örnektir. </a:t>
            </a:r>
            <a:endParaRPr lang="tr-TR" sz="3600" dirty="0">
              <a:solidFill>
                <a:schemeClr val="bg1"/>
              </a:solidFill>
            </a:endParaRPr>
          </a:p>
        </p:txBody>
      </p:sp>
      <p:cxnSp>
        <p:nvCxnSpPr>
          <p:cNvPr id="8" name="7 Düz Ok Bağlayıcısı"/>
          <p:cNvCxnSpPr/>
          <p:nvPr/>
        </p:nvCxnSpPr>
        <p:spPr>
          <a:xfrm>
            <a:off x="9501191" y="1900213"/>
            <a:ext cx="2643206" cy="78581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11 Metin kutusu"/>
          <p:cNvSpPr txBox="1"/>
          <p:nvPr/>
        </p:nvSpPr>
        <p:spPr>
          <a:xfrm>
            <a:off x="9572629" y="3043221"/>
            <a:ext cx="7500990" cy="3416320"/>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Bilgilerin birbirine bağlı ve birbirini tamamlar biçimde sunulmasını ifade eder.</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Geniş alan tasarımı, disiplinler arası ilişki</a:t>
            </a:r>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47-Proje temelli öğrenme, bir problem  durumuna  öğrencilerin bilimsel ve </a:t>
            </a:r>
          </a:p>
          <a:p>
            <a:pPr>
              <a:buNone/>
            </a:pPr>
            <a:r>
              <a:rPr lang="tr-TR" sz="4400" dirty="0" smtClean="0">
                <a:solidFill>
                  <a:schemeClr val="bg1"/>
                </a:solidFill>
              </a:rPr>
              <a:t>bağımsız düşünme yollarını kullanarak özgün ürünler oluşturmalarını sağlayan </a:t>
            </a:r>
          </a:p>
          <a:p>
            <a:pPr>
              <a:buNone/>
            </a:pPr>
            <a:r>
              <a:rPr lang="tr-TR" sz="4400" dirty="0" smtClean="0">
                <a:solidFill>
                  <a:schemeClr val="bg1"/>
                </a:solidFill>
              </a:rPr>
              <a:t>bir öğrenme  yaklaşımıdır. Öğrenciler proje sürecinde verilen konuyu tek bir </a:t>
            </a:r>
          </a:p>
          <a:p>
            <a:pPr>
              <a:buNone/>
            </a:pPr>
            <a:r>
              <a:rPr lang="tr-TR" sz="4400" dirty="0" smtClean="0">
                <a:solidFill>
                  <a:schemeClr val="bg1"/>
                </a:solidFill>
              </a:rPr>
              <a:t>dersle değil; birden fazla dersle ilişkilendirip (</a:t>
            </a:r>
            <a:r>
              <a:rPr lang="tr-TR" sz="4400" dirty="0" err="1" smtClean="0">
                <a:solidFill>
                  <a:schemeClr val="bg1"/>
                </a:solidFill>
              </a:rPr>
              <a:t>disiplinlerarası</a:t>
            </a:r>
            <a:r>
              <a:rPr lang="tr-TR" sz="4400" dirty="0" smtClean="0">
                <a:solidFill>
                  <a:schemeClr val="bg1"/>
                </a:solidFill>
              </a:rPr>
              <a:t>) etkinlikler </a:t>
            </a:r>
          </a:p>
          <a:p>
            <a:pPr>
              <a:buNone/>
            </a:pPr>
            <a:r>
              <a:rPr lang="tr-TR" sz="4400" dirty="0" smtClean="0">
                <a:solidFill>
                  <a:schemeClr val="bg1"/>
                </a:solidFill>
              </a:rPr>
              <a:t>yapmalıdır.</a:t>
            </a:r>
          </a:p>
          <a:p>
            <a:pPr>
              <a:buNone/>
            </a:pPr>
            <a:endParaRPr lang="tr-TR" sz="4400" dirty="0" smtClean="0">
              <a:solidFill>
                <a:schemeClr val="bg1"/>
              </a:solidFill>
            </a:endParaRPr>
          </a:p>
          <a:p>
            <a:pPr>
              <a:buNone/>
            </a:pPr>
            <a:r>
              <a:rPr lang="tr-TR" sz="4400" dirty="0" smtClean="0">
                <a:solidFill>
                  <a:schemeClr val="bg1"/>
                </a:solidFill>
              </a:rPr>
              <a:t>Bu durum, aşağıdaki hangi öğretim ilkesiyle ilişkilendirilebilir?</a:t>
            </a:r>
          </a:p>
          <a:p>
            <a:pPr>
              <a:buFont typeface="+mj-lt"/>
              <a:buAutoNum type="alphaUcPeriod"/>
            </a:pPr>
            <a:r>
              <a:rPr lang="tr-TR" sz="4400" dirty="0" smtClean="0">
                <a:solidFill>
                  <a:schemeClr val="bg1"/>
                </a:solidFill>
              </a:rPr>
              <a:t>Hayatilik</a:t>
            </a:r>
          </a:p>
          <a:p>
            <a:pPr>
              <a:buFont typeface="+mj-lt"/>
              <a:buAutoNum type="alphaUcPeriod"/>
            </a:pPr>
            <a:r>
              <a:rPr lang="tr-TR" sz="4400" dirty="0" smtClean="0">
                <a:solidFill>
                  <a:schemeClr val="bg1"/>
                </a:solidFill>
              </a:rPr>
              <a:t>Öğrenciye görelik</a:t>
            </a:r>
          </a:p>
          <a:p>
            <a:pPr>
              <a:buFont typeface="+mj-lt"/>
              <a:buAutoNum type="alphaUcPeriod"/>
            </a:pPr>
            <a:r>
              <a:rPr lang="tr-TR" sz="4400" dirty="0" smtClean="0">
                <a:solidFill>
                  <a:schemeClr val="bg1"/>
                </a:solidFill>
              </a:rPr>
              <a:t>Hedefe görelik</a:t>
            </a:r>
          </a:p>
          <a:p>
            <a:pPr>
              <a:buFont typeface="+mj-lt"/>
              <a:buAutoNum type="alphaUcPeriod"/>
            </a:pPr>
            <a:r>
              <a:rPr lang="tr-TR" sz="4400" dirty="0" smtClean="0">
                <a:solidFill>
                  <a:schemeClr val="bg1"/>
                </a:solidFill>
              </a:rPr>
              <a:t>Bilinenden bilinmeyene</a:t>
            </a:r>
          </a:p>
          <a:p>
            <a:pPr>
              <a:buFont typeface="+mj-lt"/>
              <a:buAutoNum type="alphaUcPeriod"/>
            </a:pPr>
            <a:r>
              <a:rPr lang="tr-TR" sz="4400" dirty="0" smtClean="0">
                <a:solidFill>
                  <a:schemeClr val="bg1"/>
                </a:solidFill>
              </a:rPr>
              <a:t>Bütünlük</a:t>
            </a:r>
          </a:p>
          <a:p>
            <a:pPr>
              <a:buNone/>
            </a:pPr>
            <a:endParaRPr lang="tr-TR" sz="3600" dirty="0" smtClean="0">
              <a:solidFill>
                <a:schemeClr val="bg1"/>
              </a:solidFill>
            </a:endParaRPr>
          </a:p>
        </p:txBody>
      </p:sp>
    </p:spTree>
    <p:extLst>
      <p:ext uri="{BB962C8B-B14F-4D97-AF65-F5344CB8AC3E}">
        <p14:creationId xmlns:p14="http://schemas.microsoft.com/office/powerpoint/2010/main" val="353689626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0" y="0"/>
            <a:ext cx="18002249"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48-Fen ve teknoloji dersinde ‘’ canlılar  dünyasını tanıyalım’’ temasını işleyen </a:t>
            </a:r>
          </a:p>
          <a:p>
            <a:pPr>
              <a:buNone/>
            </a:pPr>
            <a:r>
              <a:rPr lang="tr-TR" sz="4400" dirty="0" smtClean="0">
                <a:solidFill>
                  <a:schemeClr val="bg1"/>
                </a:solidFill>
              </a:rPr>
              <a:t>bir öğretmenin Türkçe dersinde hayvanları,  bitkileri ve doğal güzellikleri konu </a:t>
            </a:r>
          </a:p>
          <a:p>
            <a:pPr>
              <a:buNone/>
            </a:pPr>
            <a:r>
              <a:rPr lang="tr-TR" sz="4400" dirty="0" smtClean="0">
                <a:solidFill>
                  <a:schemeClr val="bg1"/>
                </a:solidFill>
              </a:rPr>
              <a:t>alan  metinlere, sosyal bilgiler dersinde de ‘’ canlılar arasında etkileşim’’ </a:t>
            </a:r>
          </a:p>
          <a:p>
            <a:pPr>
              <a:buNone/>
            </a:pPr>
            <a:r>
              <a:rPr lang="tr-TR" sz="4400" dirty="0" smtClean="0">
                <a:solidFill>
                  <a:schemeClr val="bg1"/>
                </a:solidFill>
              </a:rPr>
              <a:t>konusuna yer vermesi aşağıdaki öğretim ilkelerinden hangisini dikkate aldığını </a:t>
            </a:r>
          </a:p>
          <a:p>
            <a:pPr>
              <a:buNone/>
            </a:pPr>
            <a:r>
              <a:rPr lang="tr-TR" sz="4400" dirty="0" smtClean="0">
                <a:solidFill>
                  <a:schemeClr val="bg1"/>
                </a:solidFill>
              </a:rPr>
              <a:t>gösterir?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Güncellik</a:t>
            </a:r>
          </a:p>
          <a:p>
            <a:pPr>
              <a:buFont typeface="+mj-lt"/>
              <a:buAutoNum type="alphaUcPeriod"/>
            </a:pPr>
            <a:r>
              <a:rPr lang="tr-TR" sz="4400" dirty="0" smtClean="0">
                <a:solidFill>
                  <a:schemeClr val="bg1"/>
                </a:solidFill>
              </a:rPr>
              <a:t>Açıklık</a:t>
            </a:r>
          </a:p>
          <a:p>
            <a:pPr>
              <a:buFont typeface="+mj-lt"/>
              <a:buAutoNum type="alphaUcPeriod"/>
            </a:pPr>
            <a:r>
              <a:rPr lang="tr-TR" sz="4400" dirty="0" smtClean="0">
                <a:solidFill>
                  <a:schemeClr val="bg1"/>
                </a:solidFill>
              </a:rPr>
              <a:t>Somuttan soyuta</a:t>
            </a:r>
          </a:p>
          <a:p>
            <a:pPr>
              <a:buFont typeface="+mj-lt"/>
              <a:buAutoNum type="alphaUcPeriod"/>
            </a:pPr>
            <a:r>
              <a:rPr lang="tr-TR" sz="4400" dirty="0" err="1" smtClean="0">
                <a:solidFill>
                  <a:schemeClr val="bg1"/>
                </a:solidFill>
              </a:rPr>
              <a:t>Hadefe</a:t>
            </a:r>
            <a:r>
              <a:rPr lang="tr-TR" sz="4400" dirty="0" smtClean="0">
                <a:solidFill>
                  <a:schemeClr val="bg1"/>
                </a:solidFill>
              </a:rPr>
              <a:t> görelik</a:t>
            </a:r>
          </a:p>
          <a:p>
            <a:pPr>
              <a:buFont typeface="+mj-lt"/>
              <a:buAutoNum type="alphaUcPeriod"/>
            </a:pPr>
            <a:r>
              <a:rPr lang="tr-TR" sz="4400" dirty="0" smtClean="0">
                <a:solidFill>
                  <a:schemeClr val="bg1"/>
                </a:solidFill>
              </a:rPr>
              <a:t>Bütünlük</a:t>
            </a:r>
          </a:p>
          <a:p>
            <a:pPr>
              <a:buFont typeface="+mj-lt"/>
              <a:buAutoNum type="alphaUcPeriod"/>
            </a:pPr>
            <a:endParaRPr lang="tr-TR" sz="3600" dirty="0" smtClean="0">
              <a:solidFill>
                <a:schemeClr val="bg1"/>
              </a:solidFill>
            </a:endParaRPr>
          </a:p>
          <a:p>
            <a:pPr>
              <a:buNone/>
            </a:pPr>
            <a:endParaRPr lang="tr-TR" sz="3600" dirty="0">
              <a:solidFill>
                <a:schemeClr val="bg1"/>
              </a:solidFill>
            </a:endParaRPr>
          </a:p>
        </p:txBody>
      </p:sp>
    </p:spTree>
    <p:extLst>
      <p:ext uri="{BB962C8B-B14F-4D97-AF65-F5344CB8AC3E}">
        <p14:creationId xmlns:p14="http://schemas.microsoft.com/office/powerpoint/2010/main" val="91854293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49" cy="10801349"/>
          </a:xfrm>
          <a:solidFill>
            <a:schemeClr val="tx1"/>
          </a:solidFill>
        </p:spPr>
        <p:txBody>
          <a:bodyPr>
            <a:normAutofit/>
          </a:bodyPr>
          <a:lstStyle/>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SOSYALLİK İLKESİ</a:t>
            </a:r>
          </a:p>
          <a:p>
            <a:pPr>
              <a:buNone/>
            </a:pPr>
            <a:endParaRPr lang="tr-TR" sz="3600" dirty="0" smtClean="0">
              <a:solidFill>
                <a:schemeClr val="bg1"/>
              </a:solidFill>
            </a:endParaRPr>
          </a:p>
          <a:p>
            <a:pPr>
              <a:buNone/>
            </a:pPr>
            <a:endParaRPr lang="tr-TR" sz="3600" dirty="0">
              <a:solidFill>
                <a:schemeClr val="bg1"/>
              </a:solidFill>
            </a:endParaRPr>
          </a:p>
        </p:txBody>
      </p:sp>
      <p:sp>
        <p:nvSpPr>
          <p:cNvPr id="5" name="4 Yukarı Bükülü Ok"/>
          <p:cNvSpPr/>
          <p:nvPr/>
        </p:nvSpPr>
        <p:spPr>
          <a:xfrm rot="10800000">
            <a:off x="1857325" y="1757337"/>
            <a:ext cx="4173622" cy="10001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Metin kutusu"/>
          <p:cNvSpPr txBox="1"/>
          <p:nvPr/>
        </p:nvSpPr>
        <p:spPr>
          <a:xfrm>
            <a:off x="1214383" y="2686031"/>
            <a:ext cx="7715304" cy="3416320"/>
          </a:xfrm>
          <a:prstGeom prst="rect">
            <a:avLst/>
          </a:prstGeom>
          <a:noFill/>
        </p:spPr>
        <p:txBody>
          <a:bodyPr wrap="square" rtlCol="0">
            <a:spAutoFit/>
          </a:bodyPr>
          <a:lstStyle/>
          <a:p>
            <a:r>
              <a:rPr lang="tr-TR" sz="3600" b="1" u="sng" dirty="0" smtClean="0">
                <a:solidFill>
                  <a:schemeClr val="bg1"/>
                </a:solidFill>
              </a:rPr>
              <a:t>OTORİTEYE İTAAT</a:t>
            </a:r>
          </a:p>
          <a:p>
            <a:endParaRPr lang="tr-TR" sz="3600" dirty="0" smtClean="0">
              <a:solidFill>
                <a:schemeClr val="bg1"/>
              </a:solidFill>
            </a:endParaRPr>
          </a:p>
          <a:p>
            <a:pPr>
              <a:buFont typeface="Wingdings" pitchFamily="2" charset="2"/>
              <a:buChar char="ü"/>
            </a:pPr>
            <a:r>
              <a:rPr lang="tr-TR" sz="3600" dirty="0" smtClean="0">
                <a:solidFill>
                  <a:schemeClr val="bg1"/>
                </a:solidFill>
              </a:rPr>
              <a:t>Birey yasalara, yönetmeliklere, toplumun manevi otoritesi olan din, ahlak, gelenek gibi güçlere uygun davranmalı saygı duymalı.</a:t>
            </a:r>
            <a:endParaRPr lang="tr-TR" sz="3600" dirty="0">
              <a:solidFill>
                <a:schemeClr val="bg1"/>
              </a:solidFill>
            </a:endParaRPr>
          </a:p>
        </p:txBody>
      </p:sp>
      <p:sp>
        <p:nvSpPr>
          <p:cNvPr id="7" name="6 Bükülü Ok"/>
          <p:cNvSpPr/>
          <p:nvPr/>
        </p:nvSpPr>
        <p:spPr>
          <a:xfrm rot="5400000">
            <a:off x="11430018" y="-385803"/>
            <a:ext cx="1071570" cy="5357851"/>
          </a:xfrm>
          <a:prstGeom prst="bentArrow">
            <a:avLst>
              <a:gd name="adj1" fmla="val 18756"/>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 name="7 Metin kutusu"/>
          <p:cNvSpPr txBox="1"/>
          <p:nvPr/>
        </p:nvSpPr>
        <p:spPr>
          <a:xfrm>
            <a:off x="9644067" y="2686031"/>
            <a:ext cx="6429420" cy="3970318"/>
          </a:xfrm>
          <a:prstGeom prst="rect">
            <a:avLst/>
          </a:prstGeom>
          <a:noFill/>
        </p:spPr>
        <p:txBody>
          <a:bodyPr wrap="square" rtlCol="0">
            <a:spAutoFit/>
          </a:bodyPr>
          <a:lstStyle/>
          <a:p>
            <a:r>
              <a:rPr lang="tr-TR" sz="3600" b="1" u="sng" dirty="0" smtClean="0">
                <a:solidFill>
                  <a:schemeClr val="bg1"/>
                </a:solidFill>
              </a:rPr>
              <a:t>ÖZGÜRLÜK İLKESİ</a:t>
            </a:r>
          </a:p>
          <a:p>
            <a:endParaRPr lang="tr-TR" sz="3600" dirty="0" smtClean="0">
              <a:solidFill>
                <a:schemeClr val="bg1"/>
              </a:solidFill>
            </a:endParaRPr>
          </a:p>
          <a:p>
            <a:pPr>
              <a:buFont typeface="Wingdings" pitchFamily="2" charset="2"/>
              <a:buChar char="ü"/>
            </a:pPr>
            <a:r>
              <a:rPr lang="tr-TR" sz="3600" dirty="0" smtClean="0">
                <a:solidFill>
                  <a:schemeClr val="bg1"/>
                </a:solidFill>
              </a:rPr>
              <a:t>Bireylerin özgür düşünceye sahip olması, kendi kendini yönetmesi, kendi kararlarını kendisinin verebilmesidir.</a:t>
            </a:r>
          </a:p>
          <a:p>
            <a:r>
              <a:rPr lang="tr-TR" sz="3600" dirty="0" smtClean="0">
                <a:solidFill>
                  <a:schemeClr val="bg1"/>
                </a:solidFill>
              </a:rPr>
              <a:t> </a:t>
            </a:r>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933"/>
            <a:ext cx="18002249" cy="10801350"/>
          </a:xfrm>
          <a:solidFill>
            <a:schemeClr val="tx1"/>
          </a:solidFill>
        </p:spPr>
        <p:txBody>
          <a:bodyPr>
            <a:normAutofit/>
          </a:bodyPr>
          <a:lstStyle/>
          <a:p>
            <a:pPr>
              <a:buNone/>
            </a:pPr>
            <a:endParaRPr lang="tr-TR" sz="3600" dirty="0" smtClean="0">
              <a:solidFill>
                <a:schemeClr val="bg1"/>
              </a:solidFill>
            </a:endParaRPr>
          </a:p>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BASİTTEN KARMAŞIĞA İLKESİ </a:t>
            </a:r>
          </a:p>
          <a:p>
            <a:pPr>
              <a:buNone/>
            </a:pPr>
            <a:endParaRPr lang="tr-TR" sz="3600" dirty="0" smtClean="0">
              <a:solidFill>
                <a:schemeClr val="bg1"/>
              </a:solidFill>
            </a:endParaRPr>
          </a:p>
          <a:p>
            <a:pPr>
              <a:buNone/>
            </a:pPr>
            <a:r>
              <a:rPr lang="tr-TR" sz="3600" dirty="0" smtClean="0">
                <a:solidFill>
                  <a:schemeClr val="bg1"/>
                </a:solidFill>
              </a:rPr>
              <a:t>Öğretim sürecinde içeriğin basitten zor ve karmaşık olana doğru sıralanarak aktarılmasıdır.</a:t>
            </a:r>
          </a:p>
          <a:p>
            <a:pPr>
              <a:buNone/>
            </a:pPr>
            <a:endParaRPr lang="tr-TR" sz="3600" dirty="0">
              <a:solidFill>
                <a:schemeClr val="bg1"/>
              </a:solidFill>
            </a:endParaRPr>
          </a:p>
        </p:txBody>
      </p:sp>
      <p:sp>
        <p:nvSpPr>
          <p:cNvPr id="4" name="3 Aşağı Ok"/>
          <p:cNvSpPr/>
          <p:nvPr/>
        </p:nvSpPr>
        <p:spPr>
          <a:xfrm>
            <a:off x="7572365" y="1971651"/>
            <a:ext cx="42862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Aşağı Ok"/>
          <p:cNvSpPr/>
          <p:nvPr/>
        </p:nvSpPr>
        <p:spPr>
          <a:xfrm>
            <a:off x="7572365" y="3257535"/>
            <a:ext cx="357190" cy="1143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Metin kutusu"/>
          <p:cNvSpPr txBox="1"/>
          <p:nvPr/>
        </p:nvSpPr>
        <p:spPr>
          <a:xfrm>
            <a:off x="785755" y="4329105"/>
            <a:ext cx="15502046" cy="754053"/>
          </a:xfrm>
          <a:prstGeom prst="rect">
            <a:avLst/>
          </a:prstGeom>
          <a:noFill/>
        </p:spPr>
        <p:txBody>
          <a:bodyPr wrap="square" rtlCol="0">
            <a:spAutoFit/>
          </a:bodyPr>
          <a:lstStyle/>
          <a:p>
            <a:r>
              <a:rPr lang="tr-TR" dirty="0" smtClean="0">
                <a:solidFill>
                  <a:schemeClr val="bg1"/>
                </a:solidFill>
              </a:rPr>
              <a:t>Zor ve karmaşık konulardan başlamak öğrenilmiş çaresizliğe yol açar </a:t>
            </a:r>
            <a:endParaRPr lang="tr-TR" dirty="0">
              <a:solidFill>
                <a:schemeClr val="bg1"/>
              </a:solidFill>
            </a:endParaRPr>
          </a:p>
        </p:txBody>
      </p:sp>
      <p:sp>
        <p:nvSpPr>
          <p:cNvPr id="7" name="6 Metin kutusu"/>
          <p:cNvSpPr txBox="1"/>
          <p:nvPr/>
        </p:nvSpPr>
        <p:spPr>
          <a:xfrm>
            <a:off x="3714713" y="5686427"/>
            <a:ext cx="8643998" cy="5078313"/>
          </a:xfrm>
          <a:prstGeom prst="rect">
            <a:avLst/>
          </a:prstGeom>
          <a:noFill/>
        </p:spPr>
        <p:txBody>
          <a:bodyPr wrap="square" rtlCol="0">
            <a:spAutoFit/>
          </a:bodyPr>
          <a:lstStyle/>
          <a:p>
            <a:pPr>
              <a:buFont typeface="Wingdings" pitchFamily="2" charset="2"/>
              <a:buChar char="ü"/>
            </a:pPr>
            <a:r>
              <a:rPr lang="tr-TR" sz="3600" dirty="0" smtClean="0">
                <a:solidFill>
                  <a:schemeClr val="bg1"/>
                </a:solidFill>
              </a:rPr>
              <a:t>Müzik dersinde önce kolay sonra zor  parçaların çalınması</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Önce basit figürlü </a:t>
            </a:r>
            <a:r>
              <a:rPr lang="tr-TR" sz="3600" dirty="0" err="1" smtClean="0">
                <a:solidFill>
                  <a:schemeClr val="bg1"/>
                </a:solidFill>
              </a:rPr>
              <a:t>folklör</a:t>
            </a:r>
            <a:r>
              <a:rPr lang="tr-TR" sz="3600" dirty="0" smtClean="0">
                <a:solidFill>
                  <a:schemeClr val="bg1"/>
                </a:solidFill>
              </a:rPr>
              <a:t> hareketlerinin sonra zor ve karmaşık hareketlerin verilmesi</a:t>
            </a:r>
          </a:p>
          <a:p>
            <a:pPr>
              <a:buFont typeface="Wingdings" pitchFamily="2" charset="2"/>
              <a:buChar char="ü"/>
            </a:pPr>
            <a:endParaRPr lang="tr-TR" sz="3600" dirty="0" smtClean="0">
              <a:solidFill>
                <a:schemeClr val="bg1"/>
              </a:solidFill>
            </a:endParaRPr>
          </a:p>
          <a:p>
            <a:pPr>
              <a:buFont typeface="Wingdings" pitchFamily="2" charset="2"/>
              <a:buChar char="ü"/>
            </a:pPr>
            <a:r>
              <a:rPr lang="tr-TR" sz="3600" dirty="0" smtClean="0">
                <a:solidFill>
                  <a:schemeClr val="bg1"/>
                </a:solidFill>
              </a:rPr>
              <a:t>Önce iki bilinmeyen denklemleri sonra diğerlerini öğretmek </a:t>
            </a:r>
          </a:p>
          <a:p>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endParaRPr lang="tr-TR" sz="3600" dirty="0" smtClean="0">
              <a:solidFill>
                <a:schemeClr val="bg1"/>
              </a:solidFill>
            </a:endParaRPr>
          </a:p>
          <a:p>
            <a:pPr>
              <a:buNone/>
            </a:pPr>
            <a:r>
              <a:rPr lang="tr-TR" sz="3600" dirty="0" smtClean="0">
                <a:solidFill>
                  <a:schemeClr val="bg1"/>
                </a:solidFill>
              </a:rPr>
              <a:t>                                     </a:t>
            </a:r>
            <a:r>
              <a:rPr lang="tr-TR" sz="3600" b="1" u="sng" dirty="0" smtClean="0">
                <a:solidFill>
                  <a:schemeClr val="bg1"/>
                </a:solidFill>
              </a:rPr>
              <a:t>TÜMDEN GELİM İLKESİ </a:t>
            </a:r>
            <a:endParaRPr lang="tr-TR" sz="3600" b="1" u="sng" dirty="0">
              <a:solidFill>
                <a:schemeClr val="bg1"/>
              </a:solidFill>
            </a:endParaRPr>
          </a:p>
        </p:txBody>
      </p:sp>
      <p:sp>
        <p:nvSpPr>
          <p:cNvPr id="4" name="3 Aşağı Ok"/>
          <p:cNvSpPr/>
          <p:nvPr/>
        </p:nvSpPr>
        <p:spPr>
          <a:xfrm>
            <a:off x="6572233" y="1900213"/>
            <a:ext cx="484632" cy="97840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Metin kutusu"/>
          <p:cNvSpPr txBox="1"/>
          <p:nvPr/>
        </p:nvSpPr>
        <p:spPr>
          <a:xfrm>
            <a:off x="288157" y="2971783"/>
            <a:ext cx="17569952" cy="8094524"/>
          </a:xfrm>
          <a:prstGeom prst="rect">
            <a:avLst/>
          </a:prstGeom>
          <a:noFill/>
        </p:spPr>
        <p:txBody>
          <a:bodyPr wrap="square" rtlCol="0">
            <a:spAutoFit/>
          </a:bodyPr>
          <a:lstStyle/>
          <a:p>
            <a:pPr>
              <a:buFont typeface="Wingdings" pitchFamily="2" charset="2"/>
              <a:buChar char="ü"/>
            </a:pPr>
            <a:r>
              <a:rPr lang="tr-TR" sz="4400" dirty="0" smtClean="0">
                <a:solidFill>
                  <a:schemeClr val="bg1"/>
                </a:solidFill>
              </a:rPr>
              <a:t>Genelden özele doğru ilerleyen zihinsel süreçtir.</a:t>
            </a:r>
          </a:p>
          <a:p>
            <a:pPr>
              <a:buFont typeface="Wingdings" pitchFamily="2" charset="2"/>
              <a:buChar char="ü"/>
            </a:pPr>
            <a:endParaRPr lang="tr-TR" sz="4400" dirty="0" smtClean="0">
              <a:solidFill>
                <a:schemeClr val="bg1"/>
              </a:solidFill>
            </a:endParaRPr>
          </a:p>
          <a:p>
            <a:pPr>
              <a:buFont typeface="Wingdings" pitchFamily="2" charset="2"/>
              <a:buChar char="ü"/>
            </a:pPr>
            <a:r>
              <a:rPr lang="tr-TR" sz="4400" dirty="0" smtClean="0">
                <a:solidFill>
                  <a:schemeClr val="bg1"/>
                </a:solidFill>
              </a:rPr>
              <a:t>Öğrenme konuları ana başlıklardan başlayarak alt başlıklara ayrılarak düzenlenmelidir.</a:t>
            </a:r>
          </a:p>
          <a:p>
            <a:pPr>
              <a:buFont typeface="Wingdings" pitchFamily="2" charset="2"/>
              <a:buChar char="ü"/>
            </a:pPr>
            <a:endParaRPr lang="tr-TR" sz="4400" dirty="0" smtClean="0">
              <a:solidFill>
                <a:schemeClr val="bg1"/>
              </a:solidFill>
            </a:endParaRPr>
          </a:p>
          <a:p>
            <a:pPr>
              <a:buFont typeface="Wingdings" pitchFamily="2" charset="2"/>
              <a:buChar char="ü"/>
            </a:pPr>
            <a:r>
              <a:rPr lang="tr-TR" sz="4400" dirty="0" smtClean="0">
                <a:solidFill>
                  <a:schemeClr val="bg1"/>
                </a:solidFill>
              </a:rPr>
              <a:t>Bir öğrenme konusu önce genel ve ortak özellikleri sonra da özel ve ayrıntılı özellikleriyle birlikte verilir.</a:t>
            </a:r>
          </a:p>
          <a:p>
            <a:pPr>
              <a:buFont typeface="Wingdings" pitchFamily="2" charset="2"/>
              <a:buChar char="ü"/>
            </a:pPr>
            <a:endParaRPr lang="tr-TR" sz="4400" dirty="0" smtClean="0">
              <a:solidFill>
                <a:schemeClr val="bg1"/>
              </a:solidFill>
            </a:endParaRPr>
          </a:p>
          <a:p>
            <a:pPr>
              <a:buFont typeface="Wingdings" pitchFamily="2" charset="2"/>
              <a:buChar char="ü"/>
            </a:pPr>
            <a:r>
              <a:rPr lang="tr-TR" sz="4400" dirty="0" smtClean="0">
                <a:solidFill>
                  <a:schemeClr val="bg1"/>
                </a:solidFill>
              </a:rPr>
              <a:t>Önce cümlelerin bütün olarak verilmesi, daha sonra kelimelere, sonra hecelere bölünmesi, sonra da hecelerden kelimeler, kelimelerden cümleler kurulması </a:t>
            </a:r>
          </a:p>
          <a:p>
            <a:endParaRPr lang="tr-TR" sz="3600" dirty="0">
              <a:solidFill>
                <a:schemeClr val="bg1"/>
              </a:solidFill>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18002250" cy="10801350"/>
          </a:xfrm>
          <a:solidFill>
            <a:schemeClr val="tx1"/>
          </a:solidFill>
        </p:spPr>
        <p:txBody>
          <a:bodyPr>
            <a:normAutofit/>
          </a:bodyPr>
          <a:lstStyle/>
          <a:p>
            <a:pPr>
              <a:buNone/>
            </a:pPr>
            <a:endParaRPr lang="tr-TR" sz="3600" dirty="0" smtClean="0"/>
          </a:p>
          <a:p>
            <a:pPr>
              <a:buNone/>
            </a:pPr>
            <a:r>
              <a:rPr lang="tr-TR" sz="3600" dirty="0" smtClean="0">
                <a:solidFill>
                  <a:schemeClr val="bg1"/>
                </a:solidFill>
              </a:rPr>
              <a:t>                               </a:t>
            </a:r>
            <a:r>
              <a:rPr lang="tr-TR" sz="3600" b="1" u="sng" dirty="0" smtClean="0">
                <a:solidFill>
                  <a:schemeClr val="bg1"/>
                </a:solidFill>
              </a:rPr>
              <a:t>BİLGİ VE BECERİNİN GÜVENCE ALTINA ALINMASI</a:t>
            </a:r>
          </a:p>
          <a:p>
            <a:pPr>
              <a:buNone/>
            </a:pPr>
            <a:endParaRPr lang="tr-TR" sz="3600" dirty="0">
              <a:solidFill>
                <a:schemeClr val="bg1"/>
              </a:solidFill>
            </a:endParaRPr>
          </a:p>
          <a:p>
            <a:pPr>
              <a:buFont typeface="Wingdings" panose="05000000000000000000" pitchFamily="2" charset="2"/>
              <a:buChar char="q"/>
            </a:pPr>
            <a:r>
              <a:rPr lang="tr-TR" sz="4400" dirty="0" smtClean="0">
                <a:solidFill>
                  <a:schemeClr val="bg1"/>
                </a:solidFill>
              </a:rPr>
              <a:t>Kullanılsın ya da kullanılmasın evrensel nitelikteki bilgilerin yeni kuşaklara aktarılmasıdır.</a:t>
            </a:r>
          </a:p>
          <a:p>
            <a:pPr>
              <a:buFont typeface="Wingdings" panose="05000000000000000000" pitchFamily="2" charset="2"/>
              <a:buChar char="q"/>
            </a:pPr>
            <a:r>
              <a:rPr lang="tr-TR" sz="4400" dirty="0" smtClean="0">
                <a:solidFill>
                  <a:schemeClr val="bg1"/>
                </a:solidFill>
              </a:rPr>
              <a:t>Bu ilke sayesinde bilgi yeni nesillere aktarılarak güvence altına alınmış olur.</a:t>
            </a:r>
          </a:p>
          <a:p>
            <a:pPr>
              <a:buFont typeface="Wingdings" panose="05000000000000000000" pitchFamily="2" charset="2"/>
              <a:buChar char="q"/>
            </a:pPr>
            <a:endParaRPr lang="tr-TR" sz="3600" dirty="0" smtClean="0">
              <a:solidFill>
                <a:schemeClr val="bg1"/>
              </a:solidFill>
            </a:endParaRPr>
          </a:p>
        </p:txBody>
      </p:sp>
    </p:spTree>
    <p:extLst>
      <p:ext uri="{BB962C8B-B14F-4D97-AF65-F5344CB8AC3E}">
        <p14:creationId xmlns:p14="http://schemas.microsoft.com/office/powerpoint/2010/main" val="270503797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8002250" cy="10801350"/>
          </a:xfrm>
          <a:solidFill>
            <a:schemeClr val="tx1"/>
          </a:solidFill>
        </p:spPr>
        <p:txBody>
          <a:bodyPr>
            <a:normAutofit/>
          </a:bodyPr>
          <a:lstStyle/>
          <a:p>
            <a:pPr>
              <a:buNone/>
            </a:pPr>
            <a:endParaRPr lang="tr-TR" sz="3600" dirty="0" smtClean="0">
              <a:solidFill>
                <a:schemeClr val="bg1"/>
              </a:solidFill>
            </a:endParaRPr>
          </a:p>
          <a:p>
            <a:pPr>
              <a:buNone/>
            </a:pPr>
            <a:r>
              <a:rPr lang="tr-TR" sz="4400" dirty="0" smtClean="0">
                <a:solidFill>
                  <a:schemeClr val="bg1"/>
                </a:solidFill>
              </a:rPr>
              <a:t>49-Bir edebiyat dersinde, önce bir dönemin  ortak özellikleri, sonra o </a:t>
            </a:r>
          </a:p>
          <a:p>
            <a:pPr>
              <a:buNone/>
            </a:pPr>
            <a:r>
              <a:rPr lang="tr-TR" sz="4400" dirty="0" smtClean="0">
                <a:solidFill>
                  <a:schemeClr val="bg1"/>
                </a:solidFill>
              </a:rPr>
              <a:t>dönemin temsilcisi </a:t>
            </a:r>
          </a:p>
          <a:p>
            <a:pPr>
              <a:buNone/>
            </a:pPr>
            <a:r>
              <a:rPr lang="tr-TR" sz="4400" dirty="0" smtClean="0">
                <a:solidFill>
                  <a:schemeClr val="bg1"/>
                </a:solidFill>
              </a:rPr>
              <a:t>olan yazarlardan alınmış örnekler üzerinde durulmaktadır. </a:t>
            </a:r>
          </a:p>
          <a:p>
            <a:pPr>
              <a:buNone/>
            </a:pPr>
            <a:endParaRPr lang="tr-TR" sz="4400" dirty="0" smtClean="0">
              <a:solidFill>
                <a:schemeClr val="bg1"/>
              </a:solidFill>
            </a:endParaRPr>
          </a:p>
          <a:p>
            <a:pPr>
              <a:buNone/>
            </a:pPr>
            <a:r>
              <a:rPr lang="tr-TR" sz="4400" dirty="0" smtClean="0">
                <a:solidFill>
                  <a:schemeClr val="bg1"/>
                </a:solidFill>
              </a:rPr>
              <a:t>Bu derste nasıl bir içerik düzenlemesi yapılmıştır?</a:t>
            </a:r>
          </a:p>
          <a:p>
            <a:pPr>
              <a:buFont typeface="+mj-lt"/>
              <a:buAutoNum type="alphaUcPeriod"/>
            </a:pPr>
            <a:r>
              <a:rPr lang="tr-TR" sz="4400" dirty="0" smtClean="0">
                <a:solidFill>
                  <a:schemeClr val="bg1"/>
                </a:solidFill>
              </a:rPr>
              <a:t>Bütünden parçaya</a:t>
            </a:r>
          </a:p>
          <a:p>
            <a:pPr>
              <a:buFont typeface="+mj-lt"/>
              <a:buAutoNum type="alphaUcPeriod"/>
            </a:pPr>
            <a:r>
              <a:rPr lang="tr-TR" sz="4400" dirty="0" smtClean="0">
                <a:solidFill>
                  <a:schemeClr val="bg1"/>
                </a:solidFill>
              </a:rPr>
              <a:t>Tematik</a:t>
            </a:r>
          </a:p>
          <a:p>
            <a:pPr>
              <a:buFont typeface="+mj-lt"/>
              <a:buAutoNum type="alphaUcPeriod"/>
            </a:pPr>
            <a:r>
              <a:rPr lang="tr-TR" sz="4400" dirty="0" smtClean="0">
                <a:solidFill>
                  <a:schemeClr val="bg1"/>
                </a:solidFill>
              </a:rPr>
              <a:t>Kronolojik</a:t>
            </a:r>
          </a:p>
          <a:p>
            <a:pPr>
              <a:buFont typeface="+mj-lt"/>
              <a:buAutoNum type="alphaUcPeriod"/>
            </a:pPr>
            <a:r>
              <a:rPr lang="tr-TR" sz="4400" dirty="0" smtClean="0">
                <a:solidFill>
                  <a:schemeClr val="bg1"/>
                </a:solidFill>
              </a:rPr>
              <a:t>Parçadan bütüne</a:t>
            </a:r>
          </a:p>
          <a:p>
            <a:pPr>
              <a:buFont typeface="+mj-lt"/>
              <a:buAutoNum type="alphaUcPeriod"/>
            </a:pPr>
            <a:r>
              <a:rPr lang="tr-TR" sz="4400" dirty="0" smtClean="0">
                <a:solidFill>
                  <a:schemeClr val="bg1"/>
                </a:solidFill>
              </a:rPr>
              <a:t>Eklektik</a:t>
            </a:r>
          </a:p>
          <a:p>
            <a:pPr>
              <a:buNone/>
            </a:pPr>
            <a:endParaRPr lang="tr-TR" sz="3600" dirty="0" smtClean="0">
              <a:solidFill>
                <a:schemeClr val="bg1"/>
              </a:solidFill>
            </a:endParaRPr>
          </a:p>
          <a:p>
            <a:pPr>
              <a:buNone/>
            </a:pPr>
            <a:endParaRPr lang="tr-TR" sz="3600" dirty="0">
              <a:solidFill>
                <a:schemeClr val="bg1"/>
              </a:solidFill>
            </a:endParaRPr>
          </a:p>
        </p:txBody>
      </p:sp>
    </p:spTree>
    <p:extLst>
      <p:ext uri="{BB962C8B-B14F-4D97-AF65-F5344CB8AC3E}">
        <p14:creationId xmlns:p14="http://schemas.microsoft.com/office/powerpoint/2010/main" val="245750314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0" y="0"/>
            <a:ext cx="18002250" cy="10801350"/>
          </a:xfrm>
          <a:solidFill>
            <a:schemeClr val="tx1"/>
          </a:solidFill>
        </p:spPr>
        <p:txBody>
          <a:bodyPr>
            <a:normAutofit lnSpcReduction="10000"/>
          </a:bodyPr>
          <a:lstStyle/>
          <a:p>
            <a:pPr>
              <a:buNone/>
            </a:pPr>
            <a:endParaRPr lang="tr-TR" sz="3600" dirty="0" smtClean="0">
              <a:solidFill>
                <a:schemeClr val="bg1"/>
              </a:solidFill>
            </a:endParaRPr>
          </a:p>
          <a:p>
            <a:pPr>
              <a:buNone/>
            </a:pPr>
            <a:r>
              <a:rPr lang="tr-TR" sz="4400" dirty="0" smtClean="0">
                <a:solidFill>
                  <a:schemeClr val="bg1"/>
                </a:solidFill>
              </a:rPr>
              <a:t>50-Fen ve teknoloji dersinde ‘’ Madde’’ temasını  işleyen bir öğretmen, </a:t>
            </a:r>
          </a:p>
          <a:p>
            <a:pPr>
              <a:buNone/>
            </a:pPr>
            <a:r>
              <a:rPr lang="tr-TR" sz="4400" dirty="0" smtClean="0">
                <a:solidFill>
                  <a:schemeClr val="bg1"/>
                </a:solidFill>
              </a:rPr>
              <a:t>öğrencilerine öncelikle maddenin genel bir tanımını yapmış ve  özelliklerini </a:t>
            </a:r>
          </a:p>
          <a:p>
            <a:pPr>
              <a:buNone/>
            </a:pPr>
            <a:r>
              <a:rPr lang="tr-TR" sz="4400" dirty="0" smtClean="0">
                <a:solidFill>
                  <a:schemeClr val="bg1"/>
                </a:solidFill>
              </a:rPr>
              <a:t>açıklamıştır. Daha sonra ise maddenin sırayla katı, sıvı ve gaz halleri konusunu  </a:t>
            </a:r>
          </a:p>
          <a:p>
            <a:pPr>
              <a:buNone/>
            </a:pPr>
            <a:r>
              <a:rPr lang="tr-TR" sz="4400" dirty="0" smtClean="0">
                <a:solidFill>
                  <a:schemeClr val="bg1"/>
                </a:solidFill>
              </a:rPr>
              <a:t>öğrencileriyle birlikte işlemiş ve son bölümde ise maddenin hal değişimi ile </a:t>
            </a:r>
          </a:p>
          <a:p>
            <a:pPr>
              <a:buNone/>
            </a:pPr>
            <a:r>
              <a:rPr lang="tr-TR" sz="4400" dirty="0" smtClean="0">
                <a:solidFill>
                  <a:schemeClr val="bg1"/>
                </a:solidFill>
              </a:rPr>
              <a:t>ilgili deneyler yaptırmıştır.</a:t>
            </a:r>
          </a:p>
          <a:p>
            <a:pPr>
              <a:buNone/>
            </a:pPr>
            <a:endParaRPr lang="tr-TR" sz="4400" dirty="0" smtClean="0">
              <a:solidFill>
                <a:schemeClr val="bg1"/>
              </a:solidFill>
            </a:endParaRPr>
          </a:p>
          <a:p>
            <a:pPr>
              <a:buNone/>
            </a:pPr>
            <a:r>
              <a:rPr lang="tr-TR" sz="4400" dirty="0" smtClean="0">
                <a:solidFill>
                  <a:schemeClr val="bg1"/>
                </a:solidFill>
              </a:rPr>
              <a:t>Öğretmenin yukarıdaki etkinlikte dikkate aldığı öğretim ilkesi aşağıdakilerden </a:t>
            </a:r>
          </a:p>
          <a:p>
            <a:pPr>
              <a:buNone/>
            </a:pPr>
            <a:r>
              <a:rPr lang="tr-TR" sz="4400" dirty="0" smtClean="0">
                <a:solidFill>
                  <a:schemeClr val="bg1"/>
                </a:solidFill>
              </a:rPr>
              <a:t>hangisidir?</a:t>
            </a:r>
          </a:p>
          <a:p>
            <a:pPr>
              <a:buFont typeface="+mj-lt"/>
              <a:buAutoNum type="alphaUcPeriod"/>
            </a:pPr>
            <a:r>
              <a:rPr lang="tr-TR" sz="4400" dirty="0" err="1" smtClean="0">
                <a:solidFill>
                  <a:schemeClr val="bg1"/>
                </a:solidFill>
              </a:rPr>
              <a:t>Tümdengelimsel</a:t>
            </a:r>
            <a:endParaRPr lang="tr-TR" sz="4400" dirty="0" smtClean="0">
              <a:solidFill>
                <a:schemeClr val="bg1"/>
              </a:solidFill>
            </a:endParaRPr>
          </a:p>
          <a:p>
            <a:pPr>
              <a:buFont typeface="+mj-lt"/>
              <a:buAutoNum type="alphaUcPeriod"/>
            </a:pPr>
            <a:r>
              <a:rPr lang="tr-TR" sz="4400" dirty="0" smtClean="0">
                <a:solidFill>
                  <a:schemeClr val="bg1"/>
                </a:solidFill>
              </a:rPr>
              <a:t>Hayatilik</a:t>
            </a:r>
          </a:p>
          <a:p>
            <a:pPr>
              <a:buFont typeface="+mj-lt"/>
              <a:buAutoNum type="alphaUcPeriod"/>
            </a:pPr>
            <a:r>
              <a:rPr lang="tr-TR" sz="4400" dirty="0" smtClean="0">
                <a:solidFill>
                  <a:schemeClr val="bg1"/>
                </a:solidFill>
              </a:rPr>
              <a:t>Somuttan soyuta</a:t>
            </a:r>
          </a:p>
          <a:p>
            <a:pPr>
              <a:buFont typeface="+mj-lt"/>
              <a:buAutoNum type="alphaUcPeriod"/>
            </a:pPr>
            <a:r>
              <a:rPr lang="tr-TR" sz="4400" dirty="0" smtClean="0">
                <a:solidFill>
                  <a:schemeClr val="bg1"/>
                </a:solidFill>
              </a:rPr>
              <a:t>Ekonomiklik</a:t>
            </a:r>
          </a:p>
          <a:p>
            <a:pPr>
              <a:buFont typeface="+mj-lt"/>
              <a:buAutoNum type="alphaUcPeriod"/>
            </a:pPr>
            <a:r>
              <a:rPr lang="tr-TR" sz="4400" dirty="0" smtClean="0">
                <a:solidFill>
                  <a:schemeClr val="bg1"/>
                </a:solidFill>
              </a:rPr>
              <a:t>Öğrenciye dönüklük</a:t>
            </a:r>
          </a:p>
          <a:p>
            <a:pPr>
              <a:buFont typeface="+mj-lt"/>
              <a:buAutoNum type="alphaUcPeriod"/>
            </a:pPr>
            <a:endParaRPr lang="tr-TR" sz="3600" dirty="0" smtClean="0">
              <a:solidFill>
                <a:schemeClr val="bg1"/>
              </a:solidFill>
            </a:endParaRPr>
          </a:p>
          <a:p>
            <a:pPr>
              <a:buFont typeface="+mj-lt"/>
              <a:buAutoNum type="alphaUcPeriod"/>
            </a:pPr>
            <a:endParaRPr lang="tr-TR" sz="3600" dirty="0">
              <a:solidFill>
                <a:schemeClr val="bg1"/>
              </a:solidFill>
            </a:endParaRPr>
          </a:p>
        </p:txBody>
      </p:sp>
    </p:spTree>
    <p:extLst>
      <p:ext uri="{BB962C8B-B14F-4D97-AF65-F5344CB8AC3E}">
        <p14:creationId xmlns:p14="http://schemas.microsoft.com/office/powerpoint/2010/main" val="61155550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0" y="71933"/>
            <a:ext cx="18002250" cy="10801350"/>
          </a:xfrm>
          <a:solidFill>
            <a:schemeClr val="tx1"/>
          </a:solidFill>
        </p:spPr>
        <p:txBody>
          <a:bodyPr>
            <a:normAutofit fontScale="92500"/>
          </a:bodyPr>
          <a:lstStyle/>
          <a:p>
            <a:pPr>
              <a:buNone/>
            </a:pPr>
            <a:endParaRPr lang="tr-TR" sz="3600" dirty="0" smtClean="0">
              <a:solidFill>
                <a:schemeClr val="bg1"/>
              </a:solidFill>
            </a:endParaRPr>
          </a:p>
          <a:p>
            <a:pPr>
              <a:buNone/>
            </a:pPr>
            <a:r>
              <a:rPr lang="tr-TR" sz="4400" dirty="0">
                <a:solidFill>
                  <a:schemeClr val="bg1"/>
                </a:solidFill>
              </a:rPr>
              <a:t>5</a:t>
            </a:r>
            <a:r>
              <a:rPr lang="tr-TR" sz="4400" dirty="0" smtClean="0">
                <a:solidFill>
                  <a:schemeClr val="bg1"/>
                </a:solidFill>
              </a:rPr>
              <a:t>1-ilköğretim 7. sınıf beden eğitimi  öğretmeni, 40 kişilik bir gruba  bulundukları </a:t>
            </a:r>
          </a:p>
          <a:p>
            <a:pPr>
              <a:buNone/>
            </a:pPr>
            <a:r>
              <a:rPr lang="tr-TR" sz="4400" dirty="0" smtClean="0">
                <a:solidFill>
                  <a:schemeClr val="bg1"/>
                </a:solidFill>
              </a:rPr>
              <a:t>yörenin halk oyunlarını öğretmeyi planlamaktadır. Oyunları  sırasıyla öğrencilere </a:t>
            </a:r>
          </a:p>
          <a:p>
            <a:pPr>
              <a:buNone/>
            </a:pPr>
            <a:r>
              <a:rPr lang="tr-TR" sz="4400" dirty="0" smtClean="0">
                <a:solidFill>
                  <a:schemeClr val="bg1"/>
                </a:solidFill>
              </a:rPr>
              <a:t>göstermekte fakat öğrenciler oyunları öğrenmekte  zorlanmaktadır. Bunun sebebi </a:t>
            </a:r>
          </a:p>
          <a:p>
            <a:pPr>
              <a:buNone/>
            </a:pPr>
            <a:r>
              <a:rPr lang="tr-TR" sz="4400" dirty="0" smtClean="0">
                <a:solidFill>
                  <a:schemeClr val="bg1"/>
                </a:solidFill>
              </a:rPr>
              <a:t>ise oyunlarda çok fazla figür olması ve oyunların öğrencilere karışık gelmesidir.</a:t>
            </a:r>
          </a:p>
          <a:p>
            <a:pPr>
              <a:buNone/>
            </a:pPr>
            <a:endParaRPr lang="tr-TR" sz="4400" dirty="0" smtClean="0">
              <a:solidFill>
                <a:schemeClr val="bg1"/>
              </a:solidFill>
            </a:endParaRPr>
          </a:p>
          <a:p>
            <a:pPr>
              <a:buNone/>
            </a:pPr>
            <a:r>
              <a:rPr lang="tr-TR" sz="4400" dirty="0" smtClean="0">
                <a:solidFill>
                  <a:schemeClr val="bg1"/>
                </a:solidFill>
              </a:rPr>
              <a:t>Bu durumda, öğretmen aşağıdaki öğretim  yaklaşımlarından hangisini </a:t>
            </a:r>
          </a:p>
          <a:p>
            <a:pPr>
              <a:buNone/>
            </a:pPr>
            <a:r>
              <a:rPr lang="tr-TR" sz="4400" dirty="0" smtClean="0">
                <a:solidFill>
                  <a:schemeClr val="bg1"/>
                </a:solidFill>
              </a:rPr>
              <a:t>kullanmalıdır?</a:t>
            </a:r>
          </a:p>
          <a:p>
            <a:pPr>
              <a:buNone/>
            </a:pPr>
            <a:endParaRPr lang="tr-TR" sz="4400" dirty="0" smtClean="0">
              <a:solidFill>
                <a:schemeClr val="bg1"/>
              </a:solidFill>
            </a:endParaRPr>
          </a:p>
          <a:p>
            <a:pPr>
              <a:buFont typeface="+mj-lt"/>
              <a:buAutoNum type="alphaUcPeriod"/>
            </a:pPr>
            <a:r>
              <a:rPr lang="tr-TR" sz="4400" dirty="0" smtClean="0">
                <a:solidFill>
                  <a:schemeClr val="bg1"/>
                </a:solidFill>
              </a:rPr>
              <a:t>Parçalara bölme</a:t>
            </a:r>
          </a:p>
          <a:p>
            <a:pPr>
              <a:buFont typeface="+mj-lt"/>
              <a:buAutoNum type="alphaUcPeriod"/>
            </a:pPr>
            <a:r>
              <a:rPr lang="tr-TR" sz="4400" dirty="0" smtClean="0">
                <a:solidFill>
                  <a:schemeClr val="bg1"/>
                </a:solidFill>
              </a:rPr>
              <a:t>Rol oynatma</a:t>
            </a:r>
          </a:p>
          <a:p>
            <a:pPr>
              <a:buFont typeface="+mj-lt"/>
              <a:buAutoNum type="alphaUcPeriod"/>
            </a:pPr>
            <a:r>
              <a:rPr lang="tr-TR" sz="4400" dirty="0" smtClean="0">
                <a:solidFill>
                  <a:schemeClr val="bg1"/>
                </a:solidFill>
              </a:rPr>
              <a:t>Akran öğretimi</a:t>
            </a:r>
          </a:p>
          <a:p>
            <a:pPr>
              <a:buFont typeface="+mj-lt"/>
              <a:buAutoNum type="alphaUcPeriod"/>
            </a:pPr>
            <a:r>
              <a:rPr lang="tr-TR" sz="4400" dirty="0" smtClean="0">
                <a:solidFill>
                  <a:schemeClr val="bg1"/>
                </a:solidFill>
              </a:rPr>
              <a:t>Ritmik öğretim</a:t>
            </a:r>
          </a:p>
          <a:p>
            <a:pPr>
              <a:buFont typeface="+mj-lt"/>
              <a:buAutoNum type="alphaUcPeriod"/>
            </a:pPr>
            <a:r>
              <a:rPr lang="tr-TR" sz="4400" dirty="0" smtClean="0">
                <a:solidFill>
                  <a:schemeClr val="bg1"/>
                </a:solidFill>
              </a:rPr>
              <a:t>Kayıttan izletme </a:t>
            </a:r>
            <a:endParaRPr lang="tr-TR" sz="4400" dirty="0">
              <a:solidFill>
                <a:schemeClr val="bg1"/>
              </a:solidFill>
            </a:endParaRPr>
          </a:p>
        </p:txBody>
      </p:sp>
    </p:spTree>
    <p:extLst>
      <p:ext uri="{BB962C8B-B14F-4D97-AF65-F5344CB8AC3E}">
        <p14:creationId xmlns:p14="http://schemas.microsoft.com/office/powerpoint/2010/main" val="611555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1499</TotalTime>
  <Words>8961</Words>
  <Application>Microsoft Office PowerPoint</Application>
  <PresentationFormat>Özel</PresentationFormat>
  <Paragraphs>1358</Paragraphs>
  <Slides>118</Slides>
  <Notes>16</Notes>
  <HiddenSlides>0</HiddenSlides>
  <MMClips>0</MMClips>
  <ScaleCrop>false</ScaleCrop>
  <HeadingPairs>
    <vt:vector size="4" baseType="variant">
      <vt:variant>
        <vt:lpstr>Tema</vt:lpstr>
      </vt:variant>
      <vt:variant>
        <vt:i4>1</vt:i4>
      </vt:variant>
      <vt:variant>
        <vt:lpstr>Slayt Başlıkları</vt:lpstr>
      </vt:variant>
      <vt:variant>
        <vt:i4>118</vt:i4>
      </vt:variant>
    </vt:vector>
  </HeadingPairs>
  <TitlesOfParts>
    <vt:vector size="11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4- METABİLİŞSEL DÜŞÜNME-ÜST BİLİŞ-YÜRÜTÜCÜ BİLİŞ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 Öğrenme Modeli</dc:title>
  <dc:creator>Asus Pc</dc:creator>
  <cp:lastModifiedBy>Asus</cp:lastModifiedBy>
  <cp:revision>168</cp:revision>
  <dcterms:created xsi:type="dcterms:W3CDTF">2014-02-13T17:41:10Z</dcterms:created>
  <dcterms:modified xsi:type="dcterms:W3CDTF">2016-08-30T07:36:16Z</dcterms:modified>
</cp:coreProperties>
</file>